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6"/>
  </p:sldMasterIdLst>
  <p:notesMasterIdLst>
    <p:notesMasterId r:id="rId58"/>
  </p:notesMasterIdLst>
  <p:handoutMasterIdLst>
    <p:handoutMasterId r:id="rId59"/>
  </p:handoutMasterIdLst>
  <p:sldIdLst>
    <p:sldId id="259" r:id="rId7"/>
    <p:sldId id="305" r:id="rId8"/>
    <p:sldId id="318" r:id="rId9"/>
    <p:sldId id="316" r:id="rId10"/>
    <p:sldId id="280" r:id="rId11"/>
    <p:sldId id="306" r:id="rId12"/>
    <p:sldId id="310" r:id="rId13"/>
    <p:sldId id="311" r:id="rId14"/>
    <p:sldId id="312" r:id="rId15"/>
    <p:sldId id="314" r:id="rId16"/>
    <p:sldId id="315" r:id="rId17"/>
    <p:sldId id="276" r:id="rId18"/>
    <p:sldId id="307" r:id="rId19"/>
    <p:sldId id="328" r:id="rId20"/>
    <p:sldId id="330" r:id="rId21"/>
    <p:sldId id="324"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9" r:id="rId38"/>
    <p:sldId id="348" r:id="rId39"/>
    <p:sldId id="350" r:id="rId40"/>
    <p:sldId id="351" r:id="rId41"/>
    <p:sldId id="352" r:id="rId42"/>
    <p:sldId id="355" r:id="rId43"/>
    <p:sldId id="356" r:id="rId44"/>
    <p:sldId id="359" r:id="rId45"/>
    <p:sldId id="354" r:id="rId46"/>
    <p:sldId id="358" r:id="rId47"/>
    <p:sldId id="360" r:id="rId48"/>
    <p:sldId id="361" r:id="rId49"/>
    <p:sldId id="363" r:id="rId50"/>
    <p:sldId id="364" r:id="rId51"/>
    <p:sldId id="365" r:id="rId52"/>
    <p:sldId id="366" r:id="rId53"/>
    <p:sldId id="357" r:id="rId54"/>
    <p:sldId id="367" r:id="rId55"/>
    <p:sldId id="368" r:id="rId56"/>
    <p:sldId id="261" r:id="rId57"/>
  </p:sldIdLst>
  <p:sldSz cx="12192000" cy="6858000"/>
  <p:notesSz cx="6884988" cy="10018713"/>
  <p:embeddedFontLst>
    <p:embeddedFont>
      <p:font typeface="ＭＳ Ｐゴシック" pitchFamily="34" charset="-128"/>
      <p:regular r:id="rId60"/>
    </p:embeddedFont>
    <p:embeddedFont>
      <p:font typeface="Ericsson Capital TT" charset="0"/>
      <p:regular r:id="rId61"/>
    </p:embeddedFont>
    <p:embeddedFont>
      <p:font typeface="Consolas" pitchFamily="49" charset="0"/>
      <p:regular r:id="rId62"/>
      <p:bold r:id="rId63"/>
      <p:italic r:id="rId64"/>
      <p:boldItalic r:id="rId65"/>
    </p:embeddedFont>
    <p:embeddedFont>
      <p:font typeface="Calibri" pitchFamily="34" charset="0"/>
      <p:regular r:id="rId66"/>
      <p:bold r:id="rId67"/>
      <p:italic r:id="rId68"/>
      <p:boldItalic r:id="rId69"/>
    </p:embeddedFont>
    <p:embeddedFont>
      <p:font typeface="Cambria Math" pitchFamily="18" charset="0"/>
      <p:regular r:id="rId70"/>
    </p:embeddedFont>
  </p:embeddedFont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386CF36-BFA9-4BB0-91B9-1B19D4CB6FFA}">
          <p14:sldIdLst>
            <p14:sldId id="259"/>
            <p14:sldId id="305"/>
            <p14:sldId id="318"/>
            <p14:sldId id="316"/>
            <p14:sldId id="280"/>
            <p14:sldId id="306"/>
            <p14:sldId id="310"/>
            <p14:sldId id="311"/>
            <p14:sldId id="312"/>
            <p14:sldId id="314"/>
            <p14:sldId id="315"/>
            <p14:sldId id="276"/>
            <p14:sldId id="307"/>
            <p14:sldId id="328"/>
            <p14:sldId id="330"/>
            <p14:sldId id="324"/>
            <p14:sldId id="333"/>
            <p14:sldId id="334"/>
            <p14:sldId id="335"/>
            <p14:sldId id="336"/>
            <p14:sldId id="337"/>
            <p14:sldId id="338"/>
            <p14:sldId id="339"/>
            <p14:sldId id="340"/>
            <p14:sldId id="341"/>
            <p14:sldId id="342"/>
            <p14:sldId id="343"/>
            <p14:sldId id="344"/>
            <p14:sldId id="345"/>
            <p14:sldId id="346"/>
            <p14:sldId id="347"/>
            <p14:sldId id="349"/>
            <p14:sldId id="348"/>
            <p14:sldId id="350"/>
            <p14:sldId id="351"/>
            <p14:sldId id="352"/>
            <p14:sldId id="355"/>
            <p14:sldId id="356"/>
            <p14:sldId id="359"/>
            <p14:sldId id="354"/>
            <p14:sldId id="358"/>
            <p14:sldId id="360"/>
            <p14:sldId id="361"/>
            <p14:sldId id="363"/>
            <p14:sldId id="364"/>
            <p14:sldId id="365"/>
            <p14:sldId id="366"/>
            <p14:sldId id="357"/>
            <p14:sldId id="367"/>
            <p14:sldId id="368"/>
            <p14:sldId id="261"/>
          </p14:sldIdLst>
        </p14:section>
      </p14:sectionLst>
    </p:ext>
    <p:ext uri="{EFAFB233-063F-42B5-8137-9DF3F51BA10A}">
      <p15:sldGuideLst xmlns:p15="http://schemas.microsoft.com/office/powerpoint/2012/main" xmlns="">
        <p15:guide id="1" orient="horz" pos="1136">
          <p15:clr>
            <a:srgbClr val="A4A3A4"/>
          </p15:clr>
        </p15:guide>
        <p15:guide id="2" orient="horz" pos="4110">
          <p15:clr>
            <a:srgbClr val="A4A3A4"/>
          </p15:clr>
        </p15:guide>
        <p15:guide id="3" orient="horz" pos="151">
          <p15:clr>
            <a:srgbClr val="A4A3A4"/>
          </p15:clr>
        </p15:guide>
        <p15:guide id="4" orient="horz" pos="2449">
          <p15:clr>
            <a:srgbClr val="A4A3A4"/>
          </p15:clr>
        </p15:guide>
        <p15:guide id="5" orient="horz" pos="3566">
          <p15:clr>
            <a:srgbClr val="A4A3A4"/>
          </p15:clr>
        </p15:guide>
        <p15:guide id="6" orient="horz" pos="2545">
          <p15:clr>
            <a:srgbClr val="A4A3A4"/>
          </p15:clr>
        </p15:guide>
        <p15:guide id="7" orient="horz" pos="3845">
          <p15:clr>
            <a:srgbClr val="A4A3A4"/>
          </p15:clr>
        </p15:guide>
        <p15:guide id="8" pos="6625">
          <p15:clr>
            <a:srgbClr val="A4A3A4"/>
          </p15:clr>
        </p15:guide>
        <p15:guide id="9" pos="2588">
          <p15:clr>
            <a:srgbClr val="A4A3A4"/>
          </p15:clr>
        </p15:guide>
        <p15:guide id="10" pos="5091">
          <p15:clr>
            <a:srgbClr val="A4A3A4"/>
          </p15:clr>
        </p15:guide>
        <p15:guide id="11" pos="4969">
          <p15:clr>
            <a:srgbClr val="A4A3A4"/>
          </p15:clr>
        </p15:guide>
        <p15:guide id="12" pos="3779">
          <p15:clr>
            <a:srgbClr val="A4A3A4"/>
          </p15:clr>
        </p15:guide>
        <p15:guide id="13" pos="3901">
          <p15:clr>
            <a:srgbClr val="A4A3A4"/>
          </p15:clr>
        </p15:guide>
        <p15:guide id="14" pos="331">
          <p15:clr>
            <a:srgbClr val="A4A3A4"/>
          </p15:clr>
        </p15:guide>
        <p15:guide id="15" pos="2712">
          <p15:clr>
            <a:srgbClr val="A4A3A4"/>
          </p15:clr>
        </p15:guide>
        <p15:guide id="16" pos="3839">
          <p15:clr>
            <a:srgbClr val="A4A3A4"/>
          </p15:clr>
        </p15:guide>
        <p15:guide id="17" pos="3568">
          <p15:clr>
            <a:srgbClr val="A4A3A4"/>
          </p15:clr>
        </p15:guide>
        <p15:guide id="18" pos="4112">
          <p15:clr>
            <a:srgbClr val="A4A3A4"/>
          </p15:clr>
        </p15:guide>
        <p15:guide id="19" pos="7348">
          <p15:clr>
            <a:srgbClr val="A4A3A4"/>
          </p15:clr>
        </p15:guide>
      </p15:sldGuideLst>
    </p:ext>
    <p:ext uri="{2D200454-40CA-4A62-9FC3-DE9A4176ACB9}">
      <p15:notesGuideLst xmlns:p15="http://schemas.microsoft.com/office/powerpoint/2012/main" xmlns="">
        <p15:guide id="1" orient="horz" pos="3155">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B7D3"/>
    <a:srgbClr val="8BC5FF"/>
    <a:srgbClr val="99CCFF"/>
    <a:srgbClr val="6A8FBF"/>
    <a:srgbClr val="00A9D4"/>
    <a:srgbClr val="007B78"/>
    <a:srgbClr val="89BA17"/>
    <a:srgbClr val="FABB00"/>
    <a:srgbClr val="F08A00"/>
    <a:srgbClr val="E32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6" autoAdjust="0"/>
    <p:restoredTop sz="87799" autoAdjust="0"/>
  </p:normalViewPr>
  <p:slideViewPr>
    <p:cSldViewPr snapToGrid="0" snapToObjects="1">
      <p:cViewPr>
        <p:scale>
          <a:sx n="75" d="100"/>
          <a:sy n="75" d="100"/>
        </p:scale>
        <p:origin x="-372" y="-414"/>
      </p:cViewPr>
      <p:guideLst>
        <p:guide orient="horz" pos="1136"/>
        <p:guide orient="horz" pos="4110"/>
        <p:guide orient="horz" pos="151"/>
        <p:guide orient="horz" pos="2449"/>
        <p:guide orient="horz" pos="3566"/>
        <p:guide orient="horz" pos="2545"/>
        <p:guide orient="horz" pos="3845"/>
        <p:guide pos="6625"/>
        <p:guide pos="2588"/>
        <p:guide pos="5091"/>
        <p:guide pos="4969"/>
        <p:guide pos="3779"/>
        <p:guide pos="3901"/>
        <p:guide pos="331"/>
        <p:guide pos="2712"/>
        <p:guide pos="3839"/>
        <p:guide pos="3568"/>
        <p:guide pos="4112"/>
        <p:guide pos="7348"/>
      </p:guideLst>
    </p:cSldViewPr>
  </p:slideViewPr>
  <p:notesTextViewPr>
    <p:cViewPr>
      <p:scale>
        <a:sx n="100" d="100"/>
        <a:sy n="100" d="100"/>
      </p:scale>
      <p:origin x="0" y="0"/>
    </p:cViewPr>
  </p:notesTextViewPr>
  <p:sorterViewPr>
    <p:cViewPr>
      <p:scale>
        <a:sx n="100" d="100"/>
        <a:sy n="100" d="100"/>
      </p:scale>
      <p:origin x="0" y="6528"/>
    </p:cViewPr>
  </p:sorterViewPr>
  <p:notesViewPr>
    <p:cSldViewPr snapToGrid="0" snapToObjects="1">
      <p:cViewPr varScale="1">
        <p:scale>
          <a:sx n="64" d="100"/>
          <a:sy n="64" d="100"/>
        </p:scale>
        <p:origin x="-3414" y="-126"/>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font" Target="fonts/font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3.fntdata"/><Relationship Id="rId70"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68482-EF80-4098-A4D9-BC4D103B35C3}"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en-US"/>
        </a:p>
      </dgm:t>
    </dgm:pt>
    <dgm:pt modelId="{3EB0A53F-51DD-4BE1-80F2-53C28CBAC612}">
      <dgm:prSet/>
      <dgm:spPr/>
      <dgm:t>
        <a:bodyPr/>
        <a:lstStyle/>
        <a:p>
          <a:pPr rtl="0"/>
          <a:r>
            <a:rPr lang="en-US" smtClean="0"/>
            <a:t>Machine Learning</a:t>
          </a:r>
          <a:endParaRPr lang="sv-SE" dirty="0"/>
        </a:p>
      </dgm:t>
    </dgm:pt>
    <dgm:pt modelId="{E48DFEC8-4B2F-4A6E-BB6D-4195EA3F08D2}" type="parTrans" cxnId="{C6325B85-442A-4D20-B4CF-A753053D9DEC}">
      <dgm:prSet/>
      <dgm:spPr/>
      <dgm:t>
        <a:bodyPr/>
        <a:lstStyle/>
        <a:p>
          <a:endParaRPr lang="en-US"/>
        </a:p>
      </dgm:t>
    </dgm:pt>
    <dgm:pt modelId="{079355CA-452F-4777-AA01-2AADDAB02709}" type="sibTrans" cxnId="{C6325B85-442A-4D20-B4CF-A753053D9DEC}">
      <dgm:prSet/>
      <dgm:spPr/>
      <dgm:t>
        <a:bodyPr/>
        <a:lstStyle/>
        <a:p>
          <a:endParaRPr lang="en-US"/>
        </a:p>
      </dgm:t>
    </dgm:pt>
    <dgm:pt modelId="{E9DEB2F8-637D-4C8D-BF77-452935812592}">
      <dgm:prSet/>
      <dgm:spPr/>
      <dgm:t>
        <a:bodyPr/>
        <a:lstStyle/>
        <a:p>
          <a:pPr rtl="0"/>
          <a:r>
            <a:rPr lang="en-US" noProof="0" dirty="0"/>
            <a:t>Exercise</a:t>
          </a:r>
        </a:p>
      </dgm:t>
    </dgm:pt>
    <dgm:pt modelId="{D9F3A9CB-613C-4E3A-83F9-71C2CE65C35E}" type="parTrans" cxnId="{F6244646-A058-431A-823F-85358401D0CC}">
      <dgm:prSet/>
      <dgm:spPr/>
      <dgm:t>
        <a:bodyPr/>
        <a:lstStyle/>
        <a:p>
          <a:endParaRPr lang="en-US"/>
        </a:p>
      </dgm:t>
    </dgm:pt>
    <dgm:pt modelId="{1917DD77-1994-4905-B67C-DF6917409C3F}" type="sibTrans" cxnId="{F6244646-A058-431A-823F-85358401D0CC}">
      <dgm:prSet/>
      <dgm:spPr/>
      <dgm:t>
        <a:bodyPr/>
        <a:lstStyle/>
        <a:p>
          <a:endParaRPr lang="en-US"/>
        </a:p>
      </dgm:t>
    </dgm:pt>
    <dgm:pt modelId="{70B0C6B4-A78B-42BA-AAB1-949DBAE9BF8A}">
      <dgm:prSet/>
      <dgm:spPr/>
      <dgm:t>
        <a:bodyPr/>
        <a:lstStyle/>
        <a:p>
          <a:pPr rtl="0"/>
          <a:r>
            <a:rPr lang="sv-SE" dirty="0" smtClean="0"/>
            <a:t>Basic Neural network</a:t>
          </a:r>
          <a:endParaRPr lang="sv-SE" dirty="0"/>
        </a:p>
      </dgm:t>
    </dgm:pt>
    <dgm:pt modelId="{E28C2E25-188C-4664-99A4-FEB67597ADCA}" type="parTrans" cxnId="{C36561C0-15E2-40BE-9C76-E92722821991}">
      <dgm:prSet/>
      <dgm:spPr/>
      <dgm:t>
        <a:bodyPr/>
        <a:lstStyle/>
        <a:p>
          <a:endParaRPr lang="en-US"/>
        </a:p>
      </dgm:t>
    </dgm:pt>
    <dgm:pt modelId="{D607946F-8F05-4668-8A80-4ED99F767275}" type="sibTrans" cxnId="{C36561C0-15E2-40BE-9C76-E92722821991}">
      <dgm:prSet/>
      <dgm:spPr/>
      <dgm:t>
        <a:bodyPr/>
        <a:lstStyle/>
        <a:p>
          <a:endParaRPr lang="en-US"/>
        </a:p>
      </dgm:t>
    </dgm:pt>
    <dgm:pt modelId="{32578237-30F6-4924-9F6D-25D8ACC07ADB}">
      <dgm:prSet/>
      <dgm:spPr/>
      <dgm:t>
        <a:bodyPr/>
        <a:lstStyle/>
        <a:p>
          <a:pPr rtl="0"/>
          <a:r>
            <a:rPr lang="sv-SE" dirty="0" smtClean="0"/>
            <a:t>Loss, Gradient Descent, Backpropagation,and etc</a:t>
          </a:r>
          <a:endParaRPr lang="sv-SE" dirty="0"/>
        </a:p>
      </dgm:t>
    </dgm:pt>
    <dgm:pt modelId="{084B6025-C5EE-47C1-81ED-F68CB5C31C75}" type="parTrans" cxnId="{A47ABBF6-E7C2-45DC-B0CD-139D254554D9}">
      <dgm:prSet/>
      <dgm:spPr/>
      <dgm:t>
        <a:bodyPr/>
        <a:lstStyle/>
        <a:p>
          <a:endParaRPr lang="en-US"/>
        </a:p>
      </dgm:t>
    </dgm:pt>
    <dgm:pt modelId="{35F5F8F6-8644-49ED-BB59-44DE328B4025}" type="sibTrans" cxnId="{A47ABBF6-E7C2-45DC-B0CD-139D254554D9}">
      <dgm:prSet/>
      <dgm:spPr/>
      <dgm:t>
        <a:bodyPr/>
        <a:lstStyle/>
        <a:p>
          <a:endParaRPr lang="en-US"/>
        </a:p>
      </dgm:t>
    </dgm:pt>
    <dgm:pt modelId="{182FC6B7-02CA-4BD1-A4F3-50D7F97E1D7C}">
      <dgm:prSet/>
      <dgm:spPr/>
      <dgm:t>
        <a:bodyPr/>
        <a:lstStyle/>
        <a:p>
          <a:pPr rtl="0"/>
          <a:r>
            <a:rPr lang="en-US" b="0" i="0" dirty="0" smtClean="0"/>
            <a:t>Convolutional Neural Network</a:t>
          </a:r>
          <a:endParaRPr lang="en-US" noProof="0" dirty="0"/>
        </a:p>
      </dgm:t>
    </dgm:pt>
    <dgm:pt modelId="{31CB2611-3469-40AB-915B-3A66D7A87003}" type="parTrans" cxnId="{C83069F5-4535-4911-9927-6EC5F00238C1}">
      <dgm:prSet/>
      <dgm:spPr/>
      <dgm:t>
        <a:bodyPr/>
        <a:lstStyle/>
        <a:p>
          <a:endParaRPr lang="zh-CN" altLang="en-US"/>
        </a:p>
      </dgm:t>
    </dgm:pt>
    <dgm:pt modelId="{5C120807-DAFD-443A-B3B9-59CE300109E6}" type="sibTrans" cxnId="{C83069F5-4535-4911-9927-6EC5F00238C1}">
      <dgm:prSet/>
      <dgm:spPr/>
      <dgm:t>
        <a:bodyPr/>
        <a:lstStyle/>
        <a:p>
          <a:endParaRPr lang="zh-CN" altLang="en-US"/>
        </a:p>
      </dgm:t>
    </dgm:pt>
    <dgm:pt modelId="{7B723F54-A640-4CD9-8676-EB43D2C4D29D}">
      <dgm:prSet/>
      <dgm:spPr/>
      <dgm:t>
        <a:bodyPr/>
        <a:lstStyle/>
        <a:p>
          <a:pPr rtl="0"/>
          <a:r>
            <a:rPr lang="en-US" altLang="zh-CN" b="0" i="0" dirty="0" smtClean="0"/>
            <a:t>Recurrent Neural Network</a:t>
          </a:r>
          <a:endParaRPr lang="en-US" noProof="0" dirty="0"/>
        </a:p>
      </dgm:t>
    </dgm:pt>
    <dgm:pt modelId="{E4E995CA-D84F-42A1-AEDB-234F49990745}" type="parTrans" cxnId="{49342D13-24E3-4BBF-8553-F2A80F68244E}">
      <dgm:prSet/>
      <dgm:spPr/>
      <dgm:t>
        <a:bodyPr/>
        <a:lstStyle/>
        <a:p>
          <a:endParaRPr lang="zh-CN" altLang="en-US"/>
        </a:p>
      </dgm:t>
    </dgm:pt>
    <dgm:pt modelId="{05BB1D37-A40F-4D44-8069-B411A47C6BF8}" type="sibTrans" cxnId="{49342D13-24E3-4BBF-8553-F2A80F68244E}">
      <dgm:prSet/>
      <dgm:spPr/>
      <dgm:t>
        <a:bodyPr/>
        <a:lstStyle/>
        <a:p>
          <a:endParaRPr lang="zh-CN" altLang="en-US"/>
        </a:p>
      </dgm:t>
    </dgm:pt>
    <dgm:pt modelId="{C8D3DEAB-13BE-4D39-BEF3-85035D4F1B51}" type="pres">
      <dgm:prSet presAssocID="{EE168482-EF80-4098-A4D9-BC4D103B35C3}" presName="Name0" presStyleCnt="0">
        <dgm:presLayoutVars>
          <dgm:chMax val="7"/>
          <dgm:chPref val="7"/>
          <dgm:dir/>
        </dgm:presLayoutVars>
      </dgm:prSet>
      <dgm:spPr/>
      <dgm:t>
        <a:bodyPr/>
        <a:lstStyle/>
        <a:p>
          <a:endParaRPr lang="zh-CN" altLang="en-US"/>
        </a:p>
      </dgm:t>
    </dgm:pt>
    <dgm:pt modelId="{F2E3B6CB-F706-4C0E-98D1-1B10ABBAC3E9}" type="pres">
      <dgm:prSet presAssocID="{EE168482-EF80-4098-A4D9-BC4D103B35C3}" presName="Name1" presStyleCnt="0"/>
      <dgm:spPr/>
    </dgm:pt>
    <dgm:pt modelId="{C1C20271-338A-4BFF-B8D5-5186B7326259}" type="pres">
      <dgm:prSet presAssocID="{EE168482-EF80-4098-A4D9-BC4D103B35C3}" presName="cycle" presStyleCnt="0"/>
      <dgm:spPr/>
    </dgm:pt>
    <dgm:pt modelId="{A1A27589-2470-42A8-BCAD-A440C58AE9C1}" type="pres">
      <dgm:prSet presAssocID="{EE168482-EF80-4098-A4D9-BC4D103B35C3}" presName="srcNode" presStyleLbl="node1" presStyleIdx="0" presStyleCnt="6"/>
      <dgm:spPr/>
    </dgm:pt>
    <dgm:pt modelId="{E95917C7-B65D-47E4-B31A-D6086152ABE0}" type="pres">
      <dgm:prSet presAssocID="{EE168482-EF80-4098-A4D9-BC4D103B35C3}" presName="conn" presStyleLbl="parChTrans1D2" presStyleIdx="0" presStyleCnt="1"/>
      <dgm:spPr/>
      <dgm:t>
        <a:bodyPr/>
        <a:lstStyle/>
        <a:p>
          <a:endParaRPr lang="zh-CN" altLang="en-US"/>
        </a:p>
      </dgm:t>
    </dgm:pt>
    <dgm:pt modelId="{0047719A-D15D-46B2-8336-9F326AE8F4CD}" type="pres">
      <dgm:prSet presAssocID="{EE168482-EF80-4098-A4D9-BC4D103B35C3}" presName="extraNode" presStyleLbl="node1" presStyleIdx="0" presStyleCnt="6"/>
      <dgm:spPr/>
    </dgm:pt>
    <dgm:pt modelId="{BB7A90BE-CE0C-43A8-9113-1265A8E24CBD}" type="pres">
      <dgm:prSet presAssocID="{EE168482-EF80-4098-A4D9-BC4D103B35C3}" presName="dstNode" presStyleLbl="node1" presStyleIdx="0" presStyleCnt="6"/>
      <dgm:spPr/>
    </dgm:pt>
    <dgm:pt modelId="{A8CAED2E-2617-4CA3-A416-5D941BF67CAE}" type="pres">
      <dgm:prSet presAssocID="{3EB0A53F-51DD-4BE1-80F2-53C28CBAC612}" presName="text_1" presStyleLbl="node1" presStyleIdx="0" presStyleCnt="6">
        <dgm:presLayoutVars>
          <dgm:bulletEnabled val="1"/>
        </dgm:presLayoutVars>
      </dgm:prSet>
      <dgm:spPr/>
      <dgm:t>
        <a:bodyPr/>
        <a:lstStyle/>
        <a:p>
          <a:endParaRPr lang="zh-CN" altLang="en-US"/>
        </a:p>
      </dgm:t>
    </dgm:pt>
    <dgm:pt modelId="{1145F8C7-59BF-44CC-93F6-EAC45CC86E4C}" type="pres">
      <dgm:prSet presAssocID="{3EB0A53F-51DD-4BE1-80F2-53C28CBAC612}" presName="accent_1" presStyleCnt="0"/>
      <dgm:spPr/>
    </dgm:pt>
    <dgm:pt modelId="{F4AD721A-E41C-4805-AC38-69A896A144DA}" type="pres">
      <dgm:prSet presAssocID="{3EB0A53F-51DD-4BE1-80F2-53C28CBAC612}" presName="accentRepeatNode" presStyleLbl="solidFgAcc1" presStyleIdx="0" presStyleCnt="6"/>
      <dgm:spPr/>
    </dgm:pt>
    <dgm:pt modelId="{7FA34876-A297-4A5D-A95E-46D6806133F4}" type="pres">
      <dgm:prSet presAssocID="{70B0C6B4-A78B-42BA-AAB1-949DBAE9BF8A}" presName="text_2" presStyleLbl="node1" presStyleIdx="1" presStyleCnt="6">
        <dgm:presLayoutVars>
          <dgm:bulletEnabled val="1"/>
        </dgm:presLayoutVars>
      </dgm:prSet>
      <dgm:spPr/>
      <dgm:t>
        <a:bodyPr/>
        <a:lstStyle/>
        <a:p>
          <a:endParaRPr lang="zh-CN" altLang="en-US"/>
        </a:p>
      </dgm:t>
    </dgm:pt>
    <dgm:pt modelId="{F6433A5D-2D9A-461A-8EBC-C93B9944CA74}" type="pres">
      <dgm:prSet presAssocID="{70B0C6B4-A78B-42BA-AAB1-949DBAE9BF8A}" presName="accent_2" presStyleCnt="0"/>
      <dgm:spPr/>
    </dgm:pt>
    <dgm:pt modelId="{88D39D1E-ACD5-48EB-A35B-36BCC840D63C}" type="pres">
      <dgm:prSet presAssocID="{70B0C6B4-A78B-42BA-AAB1-949DBAE9BF8A}" presName="accentRepeatNode" presStyleLbl="solidFgAcc1" presStyleIdx="1" presStyleCnt="6"/>
      <dgm:spPr/>
    </dgm:pt>
    <dgm:pt modelId="{EB877CB2-A1C9-4DF1-8D45-8072FA020536}" type="pres">
      <dgm:prSet presAssocID="{32578237-30F6-4924-9F6D-25D8ACC07ADB}" presName="text_3" presStyleLbl="node1" presStyleIdx="2" presStyleCnt="6">
        <dgm:presLayoutVars>
          <dgm:bulletEnabled val="1"/>
        </dgm:presLayoutVars>
      </dgm:prSet>
      <dgm:spPr/>
      <dgm:t>
        <a:bodyPr/>
        <a:lstStyle/>
        <a:p>
          <a:endParaRPr lang="zh-CN" altLang="en-US"/>
        </a:p>
      </dgm:t>
    </dgm:pt>
    <dgm:pt modelId="{C9E91034-320C-4E2F-8CFE-285246D3E8CC}" type="pres">
      <dgm:prSet presAssocID="{32578237-30F6-4924-9F6D-25D8ACC07ADB}" presName="accent_3" presStyleCnt="0"/>
      <dgm:spPr/>
    </dgm:pt>
    <dgm:pt modelId="{B3F06380-73B9-4EC4-B278-8DCDA03EAA34}" type="pres">
      <dgm:prSet presAssocID="{32578237-30F6-4924-9F6D-25D8ACC07ADB}" presName="accentRepeatNode" presStyleLbl="solidFgAcc1" presStyleIdx="2" presStyleCnt="6"/>
      <dgm:spPr/>
    </dgm:pt>
    <dgm:pt modelId="{2881C07F-824D-4C2A-959A-388E7BC2D071}" type="pres">
      <dgm:prSet presAssocID="{E9DEB2F8-637D-4C8D-BF77-452935812592}" presName="text_4" presStyleLbl="node1" presStyleIdx="3" presStyleCnt="6">
        <dgm:presLayoutVars>
          <dgm:bulletEnabled val="1"/>
        </dgm:presLayoutVars>
      </dgm:prSet>
      <dgm:spPr/>
      <dgm:t>
        <a:bodyPr/>
        <a:lstStyle/>
        <a:p>
          <a:endParaRPr lang="zh-CN" altLang="en-US"/>
        </a:p>
      </dgm:t>
    </dgm:pt>
    <dgm:pt modelId="{6BCFC08D-AFFB-4461-9DE9-B78C3A416394}" type="pres">
      <dgm:prSet presAssocID="{E9DEB2F8-637D-4C8D-BF77-452935812592}" presName="accent_4" presStyleCnt="0"/>
      <dgm:spPr/>
    </dgm:pt>
    <dgm:pt modelId="{6809D7FA-BC27-47AD-87C9-3F0157A817BB}" type="pres">
      <dgm:prSet presAssocID="{E9DEB2F8-637D-4C8D-BF77-452935812592}" presName="accentRepeatNode" presStyleLbl="solidFgAcc1" presStyleIdx="3" presStyleCnt="6"/>
      <dgm:spPr/>
    </dgm:pt>
    <dgm:pt modelId="{A5AD3AD2-FB5C-44A9-898C-D878DC61714E}" type="pres">
      <dgm:prSet presAssocID="{182FC6B7-02CA-4BD1-A4F3-50D7F97E1D7C}" presName="text_5" presStyleLbl="node1" presStyleIdx="4" presStyleCnt="6">
        <dgm:presLayoutVars>
          <dgm:bulletEnabled val="1"/>
        </dgm:presLayoutVars>
      </dgm:prSet>
      <dgm:spPr/>
      <dgm:t>
        <a:bodyPr/>
        <a:lstStyle/>
        <a:p>
          <a:endParaRPr lang="zh-CN" altLang="en-US"/>
        </a:p>
      </dgm:t>
    </dgm:pt>
    <dgm:pt modelId="{D9417574-7E4E-4382-9047-BFB6C243374D}" type="pres">
      <dgm:prSet presAssocID="{182FC6B7-02CA-4BD1-A4F3-50D7F97E1D7C}" presName="accent_5" presStyleCnt="0"/>
      <dgm:spPr/>
    </dgm:pt>
    <dgm:pt modelId="{40E35B15-AFB4-42F7-96CD-D2D324A50509}" type="pres">
      <dgm:prSet presAssocID="{182FC6B7-02CA-4BD1-A4F3-50D7F97E1D7C}" presName="accentRepeatNode" presStyleLbl="solidFgAcc1" presStyleIdx="4" presStyleCnt="6"/>
      <dgm:spPr/>
    </dgm:pt>
    <dgm:pt modelId="{80CC622C-8E65-4B4D-B051-F94BD7219D4F}" type="pres">
      <dgm:prSet presAssocID="{7B723F54-A640-4CD9-8676-EB43D2C4D29D}" presName="text_6" presStyleLbl="node1" presStyleIdx="5" presStyleCnt="6">
        <dgm:presLayoutVars>
          <dgm:bulletEnabled val="1"/>
        </dgm:presLayoutVars>
      </dgm:prSet>
      <dgm:spPr/>
      <dgm:t>
        <a:bodyPr/>
        <a:lstStyle/>
        <a:p>
          <a:endParaRPr lang="zh-CN" altLang="en-US"/>
        </a:p>
      </dgm:t>
    </dgm:pt>
    <dgm:pt modelId="{BD3AE039-EE06-4B16-A4EE-92BFFA5834EC}" type="pres">
      <dgm:prSet presAssocID="{7B723F54-A640-4CD9-8676-EB43D2C4D29D}" presName="accent_6" presStyleCnt="0"/>
      <dgm:spPr/>
    </dgm:pt>
    <dgm:pt modelId="{C6831261-FAD7-4DCE-89BF-B73928565929}" type="pres">
      <dgm:prSet presAssocID="{7B723F54-A640-4CD9-8676-EB43D2C4D29D}" presName="accentRepeatNode" presStyleLbl="solidFgAcc1" presStyleIdx="5" presStyleCnt="6"/>
      <dgm:spPr/>
    </dgm:pt>
  </dgm:ptLst>
  <dgm:cxnLst>
    <dgm:cxn modelId="{9A29214B-45DB-4366-BCA5-1BE8A5B6BD3B}" type="presOf" srcId="{182FC6B7-02CA-4BD1-A4F3-50D7F97E1D7C}" destId="{A5AD3AD2-FB5C-44A9-898C-D878DC61714E}" srcOrd="0" destOrd="0" presId="urn:microsoft.com/office/officeart/2008/layout/VerticalCurvedList"/>
    <dgm:cxn modelId="{C6325B85-442A-4D20-B4CF-A753053D9DEC}" srcId="{EE168482-EF80-4098-A4D9-BC4D103B35C3}" destId="{3EB0A53F-51DD-4BE1-80F2-53C28CBAC612}" srcOrd="0" destOrd="0" parTransId="{E48DFEC8-4B2F-4A6E-BB6D-4195EA3F08D2}" sibTransId="{079355CA-452F-4777-AA01-2AADDAB02709}"/>
    <dgm:cxn modelId="{9CB5F2F8-5E0A-49AA-92BA-3AE309A3ADB9}" type="presOf" srcId="{E9DEB2F8-637D-4C8D-BF77-452935812592}" destId="{2881C07F-824D-4C2A-959A-388E7BC2D071}" srcOrd="0" destOrd="0" presId="urn:microsoft.com/office/officeart/2008/layout/VerticalCurvedList"/>
    <dgm:cxn modelId="{9E00357A-1202-42B9-8BCE-F3E1E51C5860}" type="presOf" srcId="{079355CA-452F-4777-AA01-2AADDAB02709}" destId="{E95917C7-B65D-47E4-B31A-D6086152ABE0}" srcOrd="0" destOrd="0" presId="urn:microsoft.com/office/officeart/2008/layout/VerticalCurvedList"/>
    <dgm:cxn modelId="{609A8003-12F3-41FE-89C6-73A95B4B07F0}" type="presOf" srcId="{EE168482-EF80-4098-A4D9-BC4D103B35C3}" destId="{C8D3DEAB-13BE-4D39-BEF3-85035D4F1B51}" srcOrd="0" destOrd="0" presId="urn:microsoft.com/office/officeart/2008/layout/VerticalCurvedList"/>
    <dgm:cxn modelId="{6ECB7F7A-993F-4C48-BBE0-CE66727BAF6D}" type="presOf" srcId="{32578237-30F6-4924-9F6D-25D8ACC07ADB}" destId="{EB877CB2-A1C9-4DF1-8D45-8072FA020536}" srcOrd="0" destOrd="0" presId="urn:microsoft.com/office/officeart/2008/layout/VerticalCurvedList"/>
    <dgm:cxn modelId="{3FF63711-EAAE-4731-8E79-04C776AA1334}" type="presOf" srcId="{7B723F54-A640-4CD9-8676-EB43D2C4D29D}" destId="{80CC622C-8E65-4B4D-B051-F94BD7219D4F}" srcOrd="0" destOrd="0" presId="urn:microsoft.com/office/officeart/2008/layout/VerticalCurvedList"/>
    <dgm:cxn modelId="{F6244646-A058-431A-823F-85358401D0CC}" srcId="{EE168482-EF80-4098-A4D9-BC4D103B35C3}" destId="{E9DEB2F8-637D-4C8D-BF77-452935812592}" srcOrd="3" destOrd="0" parTransId="{D9F3A9CB-613C-4E3A-83F9-71C2CE65C35E}" sibTransId="{1917DD77-1994-4905-B67C-DF6917409C3F}"/>
    <dgm:cxn modelId="{C83069F5-4535-4911-9927-6EC5F00238C1}" srcId="{EE168482-EF80-4098-A4D9-BC4D103B35C3}" destId="{182FC6B7-02CA-4BD1-A4F3-50D7F97E1D7C}" srcOrd="4" destOrd="0" parTransId="{31CB2611-3469-40AB-915B-3A66D7A87003}" sibTransId="{5C120807-DAFD-443A-B3B9-59CE300109E6}"/>
    <dgm:cxn modelId="{A47ABBF6-E7C2-45DC-B0CD-139D254554D9}" srcId="{EE168482-EF80-4098-A4D9-BC4D103B35C3}" destId="{32578237-30F6-4924-9F6D-25D8ACC07ADB}" srcOrd="2" destOrd="0" parTransId="{084B6025-C5EE-47C1-81ED-F68CB5C31C75}" sibTransId="{35F5F8F6-8644-49ED-BB59-44DE328B4025}"/>
    <dgm:cxn modelId="{C36561C0-15E2-40BE-9C76-E92722821991}" srcId="{EE168482-EF80-4098-A4D9-BC4D103B35C3}" destId="{70B0C6B4-A78B-42BA-AAB1-949DBAE9BF8A}" srcOrd="1" destOrd="0" parTransId="{E28C2E25-188C-4664-99A4-FEB67597ADCA}" sibTransId="{D607946F-8F05-4668-8A80-4ED99F767275}"/>
    <dgm:cxn modelId="{022CC741-3E24-4FFE-8C0E-98719802C5AD}" type="presOf" srcId="{70B0C6B4-A78B-42BA-AAB1-949DBAE9BF8A}" destId="{7FA34876-A297-4A5D-A95E-46D6806133F4}" srcOrd="0" destOrd="0" presId="urn:microsoft.com/office/officeart/2008/layout/VerticalCurvedList"/>
    <dgm:cxn modelId="{D037EA30-3DAD-4B0B-8BAD-9A532344DE4D}" type="presOf" srcId="{3EB0A53F-51DD-4BE1-80F2-53C28CBAC612}" destId="{A8CAED2E-2617-4CA3-A416-5D941BF67CAE}" srcOrd="0" destOrd="0" presId="urn:microsoft.com/office/officeart/2008/layout/VerticalCurvedList"/>
    <dgm:cxn modelId="{49342D13-24E3-4BBF-8553-F2A80F68244E}" srcId="{EE168482-EF80-4098-A4D9-BC4D103B35C3}" destId="{7B723F54-A640-4CD9-8676-EB43D2C4D29D}" srcOrd="5" destOrd="0" parTransId="{E4E995CA-D84F-42A1-AEDB-234F49990745}" sibTransId="{05BB1D37-A40F-4D44-8069-B411A47C6BF8}"/>
    <dgm:cxn modelId="{19AE673B-D1ED-4593-AAEF-6EA042198657}" type="presParOf" srcId="{C8D3DEAB-13BE-4D39-BEF3-85035D4F1B51}" destId="{F2E3B6CB-F706-4C0E-98D1-1B10ABBAC3E9}" srcOrd="0" destOrd="0" presId="urn:microsoft.com/office/officeart/2008/layout/VerticalCurvedList"/>
    <dgm:cxn modelId="{0460055E-FDB3-4AC6-A87F-B67911DBAA92}" type="presParOf" srcId="{F2E3B6CB-F706-4C0E-98D1-1B10ABBAC3E9}" destId="{C1C20271-338A-4BFF-B8D5-5186B7326259}" srcOrd="0" destOrd="0" presId="urn:microsoft.com/office/officeart/2008/layout/VerticalCurvedList"/>
    <dgm:cxn modelId="{11DA4CDD-DDB8-4676-8090-5FB90BDB544B}" type="presParOf" srcId="{C1C20271-338A-4BFF-B8D5-5186B7326259}" destId="{A1A27589-2470-42A8-BCAD-A440C58AE9C1}" srcOrd="0" destOrd="0" presId="urn:microsoft.com/office/officeart/2008/layout/VerticalCurvedList"/>
    <dgm:cxn modelId="{A80AF88F-78CB-4B01-A034-6CB5FEEB8E02}" type="presParOf" srcId="{C1C20271-338A-4BFF-B8D5-5186B7326259}" destId="{E95917C7-B65D-47E4-B31A-D6086152ABE0}" srcOrd="1" destOrd="0" presId="urn:microsoft.com/office/officeart/2008/layout/VerticalCurvedList"/>
    <dgm:cxn modelId="{8AC979E3-8C3C-43E9-B783-828556FCB1CC}" type="presParOf" srcId="{C1C20271-338A-4BFF-B8D5-5186B7326259}" destId="{0047719A-D15D-46B2-8336-9F326AE8F4CD}" srcOrd="2" destOrd="0" presId="urn:microsoft.com/office/officeart/2008/layout/VerticalCurvedList"/>
    <dgm:cxn modelId="{BFB11B79-59A3-4717-9477-D3F506E9D786}" type="presParOf" srcId="{C1C20271-338A-4BFF-B8D5-5186B7326259}" destId="{BB7A90BE-CE0C-43A8-9113-1265A8E24CBD}" srcOrd="3" destOrd="0" presId="urn:microsoft.com/office/officeart/2008/layout/VerticalCurvedList"/>
    <dgm:cxn modelId="{D0916E23-05DC-49E9-B716-14A654F76C29}" type="presParOf" srcId="{F2E3B6CB-F706-4C0E-98D1-1B10ABBAC3E9}" destId="{A8CAED2E-2617-4CA3-A416-5D941BF67CAE}" srcOrd="1" destOrd="0" presId="urn:microsoft.com/office/officeart/2008/layout/VerticalCurvedList"/>
    <dgm:cxn modelId="{90FE617A-3E28-486F-9BFA-C3D0FFB0D9B5}" type="presParOf" srcId="{F2E3B6CB-F706-4C0E-98D1-1B10ABBAC3E9}" destId="{1145F8C7-59BF-44CC-93F6-EAC45CC86E4C}" srcOrd="2" destOrd="0" presId="urn:microsoft.com/office/officeart/2008/layout/VerticalCurvedList"/>
    <dgm:cxn modelId="{6A8B3CB2-A01F-478A-A27F-66C1520D6BE9}" type="presParOf" srcId="{1145F8C7-59BF-44CC-93F6-EAC45CC86E4C}" destId="{F4AD721A-E41C-4805-AC38-69A896A144DA}" srcOrd="0" destOrd="0" presId="urn:microsoft.com/office/officeart/2008/layout/VerticalCurvedList"/>
    <dgm:cxn modelId="{B929E762-995D-47B4-872A-52AFC487D1E4}" type="presParOf" srcId="{F2E3B6CB-F706-4C0E-98D1-1B10ABBAC3E9}" destId="{7FA34876-A297-4A5D-A95E-46D6806133F4}" srcOrd="3" destOrd="0" presId="urn:microsoft.com/office/officeart/2008/layout/VerticalCurvedList"/>
    <dgm:cxn modelId="{3F86CAF2-15FF-4CF8-819A-DE2FF75A183B}" type="presParOf" srcId="{F2E3B6CB-F706-4C0E-98D1-1B10ABBAC3E9}" destId="{F6433A5D-2D9A-461A-8EBC-C93B9944CA74}" srcOrd="4" destOrd="0" presId="urn:microsoft.com/office/officeart/2008/layout/VerticalCurvedList"/>
    <dgm:cxn modelId="{942AFEAC-D9DD-4A36-84F4-C75D29DCBC82}" type="presParOf" srcId="{F6433A5D-2D9A-461A-8EBC-C93B9944CA74}" destId="{88D39D1E-ACD5-48EB-A35B-36BCC840D63C}" srcOrd="0" destOrd="0" presId="urn:microsoft.com/office/officeart/2008/layout/VerticalCurvedList"/>
    <dgm:cxn modelId="{B3A86615-9339-4A87-A154-524A1037ACCC}" type="presParOf" srcId="{F2E3B6CB-F706-4C0E-98D1-1B10ABBAC3E9}" destId="{EB877CB2-A1C9-4DF1-8D45-8072FA020536}" srcOrd="5" destOrd="0" presId="urn:microsoft.com/office/officeart/2008/layout/VerticalCurvedList"/>
    <dgm:cxn modelId="{D5F98BE3-05DE-4578-A544-8046D70305C4}" type="presParOf" srcId="{F2E3B6CB-F706-4C0E-98D1-1B10ABBAC3E9}" destId="{C9E91034-320C-4E2F-8CFE-285246D3E8CC}" srcOrd="6" destOrd="0" presId="urn:microsoft.com/office/officeart/2008/layout/VerticalCurvedList"/>
    <dgm:cxn modelId="{6D9D4237-20B4-4762-9EDC-0A4C018DD49B}" type="presParOf" srcId="{C9E91034-320C-4E2F-8CFE-285246D3E8CC}" destId="{B3F06380-73B9-4EC4-B278-8DCDA03EAA34}" srcOrd="0" destOrd="0" presId="urn:microsoft.com/office/officeart/2008/layout/VerticalCurvedList"/>
    <dgm:cxn modelId="{AD285236-1E12-42B6-B4E6-BD2A65F0990A}" type="presParOf" srcId="{F2E3B6CB-F706-4C0E-98D1-1B10ABBAC3E9}" destId="{2881C07F-824D-4C2A-959A-388E7BC2D071}" srcOrd="7" destOrd="0" presId="urn:microsoft.com/office/officeart/2008/layout/VerticalCurvedList"/>
    <dgm:cxn modelId="{B46AA8D9-83BA-49DF-BF3E-5AE1257E28DF}" type="presParOf" srcId="{F2E3B6CB-F706-4C0E-98D1-1B10ABBAC3E9}" destId="{6BCFC08D-AFFB-4461-9DE9-B78C3A416394}" srcOrd="8" destOrd="0" presId="urn:microsoft.com/office/officeart/2008/layout/VerticalCurvedList"/>
    <dgm:cxn modelId="{8B6E3C2F-E237-4204-8C42-FE0D45689561}" type="presParOf" srcId="{6BCFC08D-AFFB-4461-9DE9-B78C3A416394}" destId="{6809D7FA-BC27-47AD-87C9-3F0157A817BB}" srcOrd="0" destOrd="0" presId="urn:microsoft.com/office/officeart/2008/layout/VerticalCurvedList"/>
    <dgm:cxn modelId="{39F3DC08-C93A-4116-BB75-1CCE4F4F13BD}" type="presParOf" srcId="{F2E3B6CB-F706-4C0E-98D1-1B10ABBAC3E9}" destId="{A5AD3AD2-FB5C-44A9-898C-D878DC61714E}" srcOrd="9" destOrd="0" presId="urn:microsoft.com/office/officeart/2008/layout/VerticalCurvedList"/>
    <dgm:cxn modelId="{52525CCE-B155-4047-9F5A-29268A30C915}" type="presParOf" srcId="{F2E3B6CB-F706-4C0E-98D1-1B10ABBAC3E9}" destId="{D9417574-7E4E-4382-9047-BFB6C243374D}" srcOrd="10" destOrd="0" presId="urn:microsoft.com/office/officeart/2008/layout/VerticalCurvedList"/>
    <dgm:cxn modelId="{EC623338-343D-410D-AA27-21FFD7F492F5}" type="presParOf" srcId="{D9417574-7E4E-4382-9047-BFB6C243374D}" destId="{40E35B15-AFB4-42F7-96CD-D2D324A50509}" srcOrd="0" destOrd="0" presId="urn:microsoft.com/office/officeart/2008/layout/VerticalCurvedList"/>
    <dgm:cxn modelId="{5C9D8235-2545-4DF4-A88F-6ED095D3A5DF}" type="presParOf" srcId="{F2E3B6CB-F706-4C0E-98D1-1B10ABBAC3E9}" destId="{80CC622C-8E65-4B4D-B051-F94BD7219D4F}" srcOrd="11" destOrd="0" presId="urn:microsoft.com/office/officeart/2008/layout/VerticalCurvedList"/>
    <dgm:cxn modelId="{0EB27426-9B6E-4A61-A142-32F8250D3B79}" type="presParOf" srcId="{F2E3B6CB-F706-4C0E-98D1-1B10ABBAC3E9}" destId="{BD3AE039-EE06-4B16-A4EE-92BFFA5834EC}" srcOrd="12" destOrd="0" presId="urn:microsoft.com/office/officeart/2008/layout/VerticalCurvedList"/>
    <dgm:cxn modelId="{4D8DFD0D-7887-4C80-A959-3E719F4B1D90}" type="presParOf" srcId="{BD3AE039-EE06-4B16-A4EE-92BFFA5834EC}" destId="{C6831261-FAD7-4DCE-89BF-B7392856592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917C7-B65D-47E4-B31A-D6086152ABE0}">
      <dsp:nvSpPr>
        <dsp:cNvPr id="0" name=""/>
        <dsp:cNvSpPr/>
      </dsp:nvSpPr>
      <dsp:spPr>
        <a:xfrm>
          <a:off x="-4500282" y="-690109"/>
          <a:ext cx="5361087" cy="5361087"/>
        </a:xfrm>
        <a:prstGeom prst="blockArc">
          <a:avLst>
            <a:gd name="adj1" fmla="val 18900000"/>
            <a:gd name="adj2" fmla="val 2700000"/>
            <a:gd name="adj3" fmla="val 403"/>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CAED2E-2617-4CA3-A416-5D941BF67CAE}">
      <dsp:nvSpPr>
        <dsp:cNvPr id="0" name=""/>
        <dsp:cNvSpPr/>
      </dsp:nvSpPr>
      <dsp:spPr>
        <a:xfrm>
          <a:off x="321522" y="209632"/>
          <a:ext cx="8830981" cy="4191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665" tIns="58420" rIns="58420" bIns="58420" numCol="1" spcCol="1270" anchor="ctr" anchorCtr="0">
          <a:noAutofit/>
        </a:bodyPr>
        <a:lstStyle/>
        <a:p>
          <a:pPr lvl="0" algn="l" defTabSz="1022350" rtl="0">
            <a:lnSpc>
              <a:spcPct val="90000"/>
            </a:lnSpc>
            <a:spcBef>
              <a:spcPct val="0"/>
            </a:spcBef>
            <a:spcAft>
              <a:spcPct val="35000"/>
            </a:spcAft>
          </a:pPr>
          <a:r>
            <a:rPr lang="en-US" sz="2300" kern="1200" smtClean="0"/>
            <a:t>Machine Learning</a:t>
          </a:r>
          <a:endParaRPr lang="sv-SE" sz="2300" kern="1200" dirty="0"/>
        </a:p>
      </dsp:txBody>
      <dsp:txXfrm>
        <a:off x="321522" y="209632"/>
        <a:ext cx="8830981" cy="419105"/>
      </dsp:txXfrm>
    </dsp:sp>
    <dsp:sp modelId="{F4AD721A-E41C-4805-AC38-69A896A144DA}">
      <dsp:nvSpPr>
        <dsp:cNvPr id="0" name=""/>
        <dsp:cNvSpPr/>
      </dsp:nvSpPr>
      <dsp:spPr>
        <a:xfrm>
          <a:off x="59581" y="157244"/>
          <a:ext cx="523882" cy="52388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34876-A297-4A5D-A95E-46D6806133F4}">
      <dsp:nvSpPr>
        <dsp:cNvPr id="0" name=""/>
        <dsp:cNvSpPr/>
      </dsp:nvSpPr>
      <dsp:spPr>
        <a:xfrm>
          <a:off x="666265" y="838211"/>
          <a:ext cx="8486237" cy="4191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665" tIns="58420" rIns="58420" bIns="58420" numCol="1" spcCol="1270" anchor="ctr" anchorCtr="0">
          <a:noAutofit/>
        </a:bodyPr>
        <a:lstStyle/>
        <a:p>
          <a:pPr lvl="0" algn="l" defTabSz="1022350" rtl="0">
            <a:lnSpc>
              <a:spcPct val="90000"/>
            </a:lnSpc>
            <a:spcBef>
              <a:spcPct val="0"/>
            </a:spcBef>
            <a:spcAft>
              <a:spcPct val="35000"/>
            </a:spcAft>
          </a:pPr>
          <a:r>
            <a:rPr lang="sv-SE" sz="2300" kern="1200" dirty="0" smtClean="0"/>
            <a:t>Basic Neural network</a:t>
          </a:r>
          <a:endParaRPr lang="sv-SE" sz="2300" kern="1200" dirty="0"/>
        </a:p>
      </dsp:txBody>
      <dsp:txXfrm>
        <a:off x="666265" y="838211"/>
        <a:ext cx="8486237" cy="419105"/>
      </dsp:txXfrm>
    </dsp:sp>
    <dsp:sp modelId="{88D39D1E-ACD5-48EB-A35B-36BCC840D63C}">
      <dsp:nvSpPr>
        <dsp:cNvPr id="0" name=""/>
        <dsp:cNvSpPr/>
      </dsp:nvSpPr>
      <dsp:spPr>
        <a:xfrm>
          <a:off x="404324" y="785823"/>
          <a:ext cx="523882" cy="52388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877CB2-A1C9-4DF1-8D45-8072FA020536}">
      <dsp:nvSpPr>
        <dsp:cNvPr id="0" name=""/>
        <dsp:cNvSpPr/>
      </dsp:nvSpPr>
      <dsp:spPr>
        <a:xfrm>
          <a:off x="823908" y="1466790"/>
          <a:ext cx="8328595" cy="4191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665" tIns="58420" rIns="58420" bIns="58420" numCol="1" spcCol="1270" anchor="ctr" anchorCtr="0">
          <a:noAutofit/>
        </a:bodyPr>
        <a:lstStyle/>
        <a:p>
          <a:pPr lvl="0" algn="l" defTabSz="1022350" rtl="0">
            <a:lnSpc>
              <a:spcPct val="90000"/>
            </a:lnSpc>
            <a:spcBef>
              <a:spcPct val="0"/>
            </a:spcBef>
            <a:spcAft>
              <a:spcPct val="35000"/>
            </a:spcAft>
          </a:pPr>
          <a:r>
            <a:rPr lang="sv-SE" sz="2300" kern="1200" dirty="0" smtClean="0"/>
            <a:t>Loss, Gradient Descent, Backpropagation,and etc</a:t>
          </a:r>
          <a:endParaRPr lang="sv-SE" sz="2300" kern="1200" dirty="0"/>
        </a:p>
      </dsp:txBody>
      <dsp:txXfrm>
        <a:off x="823908" y="1466790"/>
        <a:ext cx="8328595" cy="419105"/>
      </dsp:txXfrm>
    </dsp:sp>
    <dsp:sp modelId="{B3F06380-73B9-4EC4-B278-8DCDA03EAA34}">
      <dsp:nvSpPr>
        <dsp:cNvPr id="0" name=""/>
        <dsp:cNvSpPr/>
      </dsp:nvSpPr>
      <dsp:spPr>
        <a:xfrm>
          <a:off x="561966" y="1414402"/>
          <a:ext cx="523882" cy="52388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81C07F-824D-4C2A-959A-388E7BC2D071}">
      <dsp:nvSpPr>
        <dsp:cNvPr id="0" name=""/>
        <dsp:cNvSpPr/>
      </dsp:nvSpPr>
      <dsp:spPr>
        <a:xfrm>
          <a:off x="823908" y="2094972"/>
          <a:ext cx="8328595" cy="4191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665" tIns="58420" rIns="58420" bIns="58420" numCol="1" spcCol="1270" anchor="ctr" anchorCtr="0">
          <a:noAutofit/>
        </a:bodyPr>
        <a:lstStyle/>
        <a:p>
          <a:pPr lvl="0" algn="l" defTabSz="1022350" rtl="0">
            <a:lnSpc>
              <a:spcPct val="90000"/>
            </a:lnSpc>
            <a:spcBef>
              <a:spcPct val="0"/>
            </a:spcBef>
            <a:spcAft>
              <a:spcPct val="35000"/>
            </a:spcAft>
          </a:pPr>
          <a:r>
            <a:rPr lang="en-US" sz="2300" kern="1200" noProof="0" dirty="0"/>
            <a:t>Exercise</a:t>
          </a:r>
        </a:p>
      </dsp:txBody>
      <dsp:txXfrm>
        <a:off x="823908" y="2094972"/>
        <a:ext cx="8328595" cy="419105"/>
      </dsp:txXfrm>
    </dsp:sp>
    <dsp:sp modelId="{6809D7FA-BC27-47AD-87C9-3F0157A817BB}">
      <dsp:nvSpPr>
        <dsp:cNvPr id="0" name=""/>
        <dsp:cNvSpPr/>
      </dsp:nvSpPr>
      <dsp:spPr>
        <a:xfrm>
          <a:off x="561966" y="2042583"/>
          <a:ext cx="523882" cy="52388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AD3AD2-FB5C-44A9-898C-D878DC61714E}">
      <dsp:nvSpPr>
        <dsp:cNvPr id="0" name=""/>
        <dsp:cNvSpPr/>
      </dsp:nvSpPr>
      <dsp:spPr>
        <a:xfrm>
          <a:off x="666265" y="2723551"/>
          <a:ext cx="8486237" cy="4191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665" tIns="58420" rIns="58420" bIns="58420" numCol="1" spcCol="1270" anchor="ctr" anchorCtr="0">
          <a:noAutofit/>
        </a:bodyPr>
        <a:lstStyle/>
        <a:p>
          <a:pPr lvl="0" algn="l" defTabSz="1022350" rtl="0">
            <a:lnSpc>
              <a:spcPct val="90000"/>
            </a:lnSpc>
            <a:spcBef>
              <a:spcPct val="0"/>
            </a:spcBef>
            <a:spcAft>
              <a:spcPct val="35000"/>
            </a:spcAft>
          </a:pPr>
          <a:r>
            <a:rPr lang="en-US" sz="2300" b="0" i="0" kern="1200" dirty="0" smtClean="0"/>
            <a:t>Convolutional Neural Network</a:t>
          </a:r>
          <a:endParaRPr lang="en-US" sz="2300" kern="1200" noProof="0" dirty="0"/>
        </a:p>
      </dsp:txBody>
      <dsp:txXfrm>
        <a:off x="666265" y="2723551"/>
        <a:ext cx="8486237" cy="419105"/>
      </dsp:txXfrm>
    </dsp:sp>
    <dsp:sp modelId="{40E35B15-AFB4-42F7-96CD-D2D324A50509}">
      <dsp:nvSpPr>
        <dsp:cNvPr id="0" name=""/>
        <dsp:cNvSpPr/>
      </dsp:nvSpPr>
      <dsp:spPr>
        <a:xfrm>
          <a:off x="404324" y="2671163"/>
          <a:ext cx="523882" cy="52388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C622C-8E65-4B4D-B051-F94BD7219D4F}">
      <dsp:nvSpPr>
        <dsp:cNvPr id="0" name=""/>
        <dsp:cNvSpPr/>
      </dsp:nvSpPr>
      <dsp:spPr>
        <a:xfrm>
          <a:off x="321522" y="3352130"/>
          <a:ext cx="8830981" cy="4191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665" tIns="58420" rIns="58420" bIns="58420" numCol="1" spcCol="1270" anchor="ctr" anchorCtr="0">
          <a:noAutofit/>
        </a:bodyPr>
        <a:lstStyle/>
        <a:p>
          <a:pPr lvl="0" algn="l" defTabSz="1022350" rtl="0">
            <a:lnSpc>
              <a:spcPct val="90000"/>
            </a:lnSpc>
            <a:spcBef>
              <a:spcPct val="0"/>
            </a:spcBef>
            <a:spcAft>
              <a:spcPct val="35000"/>
            </a:spcAft>
          </a:pPr>
          <a:r>
            <a:rPr lang="en-US" altLang="zh-CN" sz="2300" b="0" i="0" kern="1200" dirty="0" smtClean="0"/>
            <a:t>Recurrent Neural Network</a:t>
          </a:r>
          <a:endParaRPr lang="en-US" sz="2300" kern="1200" noProof="0" dirty="0"/>
        </a:p>
      </dsp:txBody>
      <dsp:txXfrm>
        <a:off x="321522" y="3352130"/>
        <a:ext cx="8830981" cy="419105"/>
      </dsp:txXfrm>
    </dsp:sp>
    <dsp:sp modelId="{C6831261-FAD7-4DCE-89BF-B73928565929}">
      <dsp:nvSpPr>
        <dsp:cNvPr id="0" name=""/>
        <dsp:cNvSpPr/>
      </dsp:nvSpPr>
      <dsp:spPr>
        <a:xfrm>
          <a:off x="59581" y="3299742"/>
          <a:ext cx="523882" cy="52388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spcBef>
                <a:spcPct val="0"/>
              </a:spcBef>
              <a:defRPr sz="1300"/>
            </a:lvl1pPr>
          </a:lstStyle>
          <a:p>
            <a:r>
              <a:rPr lang="en-US" sz="1200"/>
              <a:t> </a:t>
            </a:r>
            <a:endParaRPr lang="en-US" sz="1200" dirty="0"/>
          </a:p>
        </p:txBody>
      </p:sp>
      <p:sp>
        <p:nvSpPr>
          <p:cNvPr id="79875" name="Rectangle 3"/>
          <p:cNvSpPr>
            <a:spLocks noGrp="1" noChangeArrowheads="1"/>
          </p:cNvSpPr>
          <p:nvPr>
            <p:ph type="dt" sz="quarter" idx="1"/>
          </p:nvPr>
        </p:nvSpPr>
        <p:spPr bwMode="auto">
          <a:xfrm>
            <a:off x="389990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spcBef>
                <a:spcPct val="0"/>
              </a:spcBef>
              <a:defRPr sz="1300"/>
            </a:lvl1pPr>
          </a:lstStyle>
          <a:p>
            <a:r>
              <a:rPr lang="en-US" sz="1200"/>
              <a:t>2016-05-09 </a:t>
            </a:r>
            <a:endParaRPr lang="en-US" sz="1200" dirty="0"/>
          </a:p>
        </p:txBody>
      </p:sp>
      <p:sp>
        <p:nvSpPr>
          <p:cNvPr id="79876" name="Rectangle 4"/>
          <p:cNvSpPr>
            <a:spLocks noGrp="1" noChangeArrowheads="1"/>
          </p:cNvSpPr>
          <p:nvPr>
            <p:ph type="ftr" sz="quarter" idx="2"/>
          </p:nvPr>
        </p:nvSpPr>
        <p:spPr bwMode="auto">
          <a:xfrm>
            <a:off x="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spcBef>
                <a:spcPct val="0"/>
              </a:spcBef>
              <a:defRPr sz="1300"/>
            </a:lvl1pPr>
          </a:lstStyle>
          <a:p>
            <a:r>
              <a:rPr lang="en-US" sz="1200"/>
              <a:t> </a:t>
            </a:r>
            <a:endParaRPr lang="en-US" sz="1200" dirty="0"/>
          </a:p>
        </p:txBody>
      </p:sp>
      <p:sp>
        <p:nvSpPr>
          <p:cNvPr id="79877" name="Rectangle 5"/>
          <p:cNvSpPr>
            <a:spLocks noGrp="1" noChangeArrowheads="1"/>
          </p:cNvSpPr>
          <p:nvPr>
            <p:ph type="sldNum" sz="quarter" idx="3"/>
          </p:nvPr>
        </p:nvSpPr>
        <p:spPr bwMode="auto">
          <a:xfrm>
            <a:off x="389990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dirty="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00488" y="0"/>
            <a:ext cx="2982912" cy="501650"/>
          </a:xfrm>
          <a:prstGeom prst="rect">
            <a:avLst/>
          </a:prstGeom>
        </p:spPr>
        <p:txBody>
          <a:bodyPr vert="horz" lIns="91440" tIns="45720" rIns="91440" bIns="45720" rtlCol="0"/>
          <a:lstStyle>
            <a:lvl1pPr algn="r">
              <a:defRPr sz="1200"/>
            </a:lvl1pPr>
          </a:lstStyle>
          <a:p>
            <a:r>
              <a:rPr lang="en-US"/>
              <a:t>2016-05-09 </a:t>
            </a:r>
            <a:endParaRPr lang="en-US" dirty="0"/>
          </a:p>
        </p:txBody>
      </p:sp>
      <p:sp>
        <p:nvSpPr>
          <p:cNvPr id="3" name="Slide Number Placeholder 2"/>
          <p:cNvSpPr>
            <a:spLocks noGrp="1"/>
          </p:cNvSpPr>
          <p:nvPr>
            <p:ph type="sldNum" sz="quarter" idx="5"/>
          </p:nvPr>
        </p:nvSpPr>
        <p:spPr>
          <a:xfrm>
            <a:off x="3900488" y="9515475"/>
            <a:ext cx="2982912" cy="501650"/>
          </a:xfrm>
          <a:prstGeom prst="rect">
            <a:avLst/>
          </a:prstGeom>
        </p:spPr>
        <p:txBody>
          <a:bodyPr vert="horz" lIns="91440" tIns="45720" rIns="91440" bIns="45720" rtlCol="0" anchor="b"/>
          <a:lstStyle>
            <a:lvl1pPr algn="r">
              <a:defRPr sz="1200"/>
            </a:lvl1pPr>
          </a:lstStyle>
          <a:p>
            <a:fld id="{5852353D-F306-481A-B3D0-C36CE0BF9563}" type="slidenum">
              <a:rPr lang="en-US" smtClean="0"/>
              <a:pPr/>
              <a:t>‹#›</a:t>
            </a:fld>
            <a:endParaRPr lang="en-US" dirty="0"/>
          </a:p>
        </p:txBody>
      </p:sp>
      <p:sp>
        <p:nvSpPr>
          <p:cNvPr id="4" name="Header Placeholder 3"/>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1200"/>
            </a:lvl1pPr>
          </a:lstStyle>
          <a:p>
            <a:r>
              <a:rPr lang="en-US"/>
              <a:t> </a:t>
            </a:r>
            <a:endParaRPr lang="en-US" dirty="0"/>
          </a:p>
        </p:txBody>
      </p:sp>
      <p:sp>
        <p:nvSpPr>
          <p:cNvPr id="5" name="Slide Image Placeholder 4"/>
          <p:cNvSpPr>
            <a:spLocks noGrp="1" noRot="1" noChangeAspect="1"/>
          </p:cNvSpPr>
          <p:nvPr>
            <p:ph type="sldImg" idx="2"/>
          </p:nvPr>
        </p:nvSpPr>
        <p:spPr>
          <a:xfrm>
            <a:off x="103188" y="750888"/>
            <a:ext cx="6678612" cy="3757612"/>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9515475"/>
            <a:ext cx="2982913" cy="501650"/>
          </a:xfrm>
          <a:prstGeom prst="rect">
            <a:avLst/>
          </a:prstGeom>
        </p:spPr>
        <p:txBody>
          <a:bodyPr vert="horz" lIns="91440" tIns="45720" rIns="91440" bIns="45720" rtlCol="0" anchor="b"/>
          <a:lstStyle>
            <a:lvl1pPr algn="l">
              <a:defRPr sz="1200"/>
            </a:lvl1pPr>
          </a:lstStyle>
          <a:p>
            <a:r>
              <a:rPr lang="en-US"/>
              <a:t> </a:t>
            </a:r>
            <a:endParaRPr lang="en-US" dirty="0"/>
          </a:p>
        </p:txBody>
      </p:sp>
      <p:sp>
        <p:nvSpPr>
          <p:cNvPr id="7" name="Notes Placeholder 6"/>
          <p:cNvSpPr>
            <a:spLocks noGrp="1"/>
          </p:cNvSpPr>
          <p:nvPr>
            <p:ph type="body" sz="quarter" idx="3"/>
          </p:nvPr>
        </p:nvSpPr>
        <p:spPr>
          <a:xfrm>
            <a:off x="688975" y="4759325"/>
            <a:ext cx="5507038" cy="45085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03188" y="750888"/>
            <a:ext cx="6678612" cy="3757612"/>
          </a:xfrm>
          <a:prstGeom prst="rect">
            <a:avLst/>
          </a:prstGeom>
          <a:ln/>
        </p:spPr>
      </p:sp>
      <p:sp>
        <p:nvSpPr>
          <p:cNvPr id="80899" name="Rectangle 3"/>
          <p:cNvSpPr>
            <a:spLocks noGrp="1" noChangeArrowheads="1"/>
          </p:cNvSpPr>
          <p:nvPr>
            <p:ph type="body" idx="1"/>
          </p:nvPr>
        </p:nvSpPr>
        <p:spPr>
          <a:xfrm>
            <a:off x="688499" y="4758889"/>
            <a:ext cx="5507990" cy="4508421"/>
          </a:xfrm>
          <a:prstGeom prst="rect">
            <a:avLst/>
          </a:prstGeom>
        </p:spPr>
        <p:txBody>
          <a:bodyPr/>
          <a:lstStyle/>
          <a:p>
            <a:endParaRPr lang="en-US" dirty="0"/>
          </a:p>
        </p:txBody>
      </p:sp>
      <p:sp>
        <p:nvSpPr>
          <p:cNvPr id="5" name="Date Placeholder 4"/>
          <p:cNvSpPr>
            <a:spLocks noGrp="1"/>
          </p:cNvSpPr>
          <p:nvPr>
            <p:ph type="dt" idx="10"/>
          </p:nvPr>
        </p:nvSpPr>
        <p:spPr/>
        <p:txBody>
          <a:bodyPr/>
          <a:lstStyle/>
          <a:p>
            <a:r>
              <a:rPr lang="en-US"/>
              <a:t>2016-05-09 </a:t>
            </a:r>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8" name="Slide Number Placeholder 7"/>
          <p:cNvSpPr>
            <a:spLocks noGrp="1"/>
          </p:cNvSpPr>
          <p:nvPr>
            <p:ph type="sldNum" sz="quarter" idx="12"/>
          </p:nvPr>
        </p:nvSpPr>
        <p:spPr/>
        <p:txBody>
          <a:bodyPr/>
          <a:lstStyle/>
          <a:p>
            <a:fld id="{F5F1B9E4-8C99-4777-BA1C-F1295DC84BD8}" type="slidenum">
              <a:rPr lang="en-US" smtClean="0"/>
              <a:t>1</a:t>
            </a:fld>
            <a:endParaRPr lang="en-US" dirty="0"/>
          </a:p>
        </p:txBody>
      </p:sp>
      <p:sp>
        <p:nvSpPr>
          <p:cNvPr id="9" name="Header Placeholder 8"/>
          <p:cNvSpPr>
            <a:spLocks noGrp="1"/>
          </p:cNvSpPr>
          <p:nvPr>
            <p:ph type="hdr" sz="quarter" idx="13"/>
          </p:nvPr>
        </p:nvSpPr>
        <p:spPr/>
        <p:txBody>
          <a:bodyPr/>
          <a:lstStyle/>
          <a:p>
            <a:r>
              <a:rPr lang="en-US"/>
              <a:t>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4F08D596-4284-41FE-93C3-4457E19C42D6}" type="slidenum">
              <a:rPr lang="en-US" smtClean="0"/>
              <a:t>10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86587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631D4CA4-868D-43CE-9A1D-0185D59C8D80}" type="slidenum">
              <a:rPr lang="en-US" smtClean="0"/>
              <a:t>11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30625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50888"/>
            <a:ext cx="6678612" cy="3757612"/>
          </a:xfrm>
        </p:spPr>
      </p:sp>
      <p:sp>
        <p:nvSpPr>
          <p:cNvPr id="3" name="Notes Placeholder 2"/>
          <p:cNvSpPr>
            <a:spLocks noGrp="1"/>
          </p:cNvSpPr>
          <p:nvPr>
            <p:ph type="body" idx="1"/>
          </p:nvPr>
        </p:nvSpPr>
        <p:spPr/>
        <p:txBody>
          <a:bodyPr/>
          <a:lstStyle/>
          <a:p>
            <a:r>
              <a:rPr lang="en-US" dirty="0"/>
              <a:t>Representation of the hypothesis</a:t>
            </a:r>
          </a:p>
          <a:p>
            <a:r>
              <a:rPr lang="en-US" dirty="0"/>
              <a:t>Evaluation of good vs. bad hypothesis</a:t>
            </a:r>
          </a:p>
          <a:p>
            <a:r>
              <a:rPr lang="en-US" dirty="0"/>
              <a:t>Optimization or search for the best hypothesis</a:t>
            </a:r>
          </a:p>
        </p:txBody>
      </p:sp>
      <p:sp>
        <p:nvSpPr>
          <p:cNvPr id="4" name="Date Placeholder 3"/>
          <p:cNvSpPr>
            <a:spLocks noGrp="1"/>
          </p:cNvSpPr>
          <p:nvPr>
            <p:ph type="dt" idx="10"/>
          </p:nvPr>
        </p:nvSpPr>
        <p:spPr/>
        <p:txBody>
          <a:bodyPr/>
          <a:lstStyle/>
          <a:p>
            <a:pPr>
              <a:defRPr/>
            </a:pPr>
            <a:r>
              <a:rPr lang="en-US"/>
              <a:t>2016-05-09 </a:t>
            </a:r>
          </a:p>
        </p:txBody>
      </p:sp>
      <p:sp>
        <p:nvSpPr>
          <p:cNvPr id="5" name="Slide Number Placeholder 4"/>
          <p:cNvSpPr>
            <a:spLocks noGrp="1"/>
          </p:cNvSpPr>
          <p:nvPr>
            <p:ph type="sldNum" sz="quarter" idx="11"/>
          </p:nvPr>
        </p:nvSpPr>
        <p:spPr/>
        <p:txBody>
          <a:bodyPr/>
          <a:lstStyle/>
          <a:p>
            <a:pPr>
              <a:defRPr/>
            </a:pPr>
            <a:fld id="{8C60680B-4208-4BA1-97C8-D3EADBEEA726}" type="slidenum">
              <a:rPr lang="en-US" smtClean="0"/>
              <a:t>12</a:t>
            </a:fld>
            <a:endParaRPr lang="en-US"/>
          </a:p>
        </p:txBody>
      </p:sp>
      <p:sp>
        <p:nvSpPr>
          <p:cNvPr id="6" name="Header Placeholder 5"/>
          <p:cNvSpPr>
            <a:spLocks noGrp="1"/>
          </p:cNvSpPr>
          <p:nvPr>
            <p:ph type="hdr" sz="quarter" idx="12"/>
          </p:nvPr>
        </p:nvSpPr>
        <p:spPr/>
        <p:txBody>
          <a:bodyPr/>
          <a:lstStyle/>
          <a:p>
            <a:pPr>
              <a:defRPr/>
            </a:pPr>
            <a:r>
              <a:rPr lang="en-US"/>
              <a:t> </a:t>
            </a:r>
          </a:p>
        </p:txBody>
      </p:sp>
      <p:sp>
        <p:nvSpPr>
          <p:cNvPr id="7" name="Footer Placeholder 6"/>
          <p:cNvSpPr>
            <a:spLocks noGrp="1"/>
          </p:cNvSpPr>
          <p:nvPr>
            <p:ph type="ftr" sz="quarter" idx="13"/>
          </p:nvPr>
        </p:nvSpPr>
        <p:spPr/>
        <p:txBody>
          <a:bodyPr/>
          <a:lstStyle/>
          <a:p>
            <a:pPr>
              <a:defRPr/>
            </a:pPr>
            <a:r>
              <a:rPr lang="en-US"/>
              <a:t> </a:t>
            </a:r>
          </a:p>
        </p:txBody>
      </p:sp>
    </p:spTree>
    <p:extLst>
      <p:ext uri="{BB962C8B-B14F-4D97-AF65-F5344CB8AC3E}">
        <p14:creationId xmlns:p14="http://schemas.microsoft.com/office/powerpoint/2010/main" val="128519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C09CD2CC-6C1E-4B36-BD53-27995D131655}" type="slidenum">
              <a:rPr lang="en-US" smtClean="0"/>
              <a:t>13</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34587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14</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51890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15</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482857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16</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17</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409556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18</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2695607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19</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23625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752475"/>
            <a:ext cx="6675438" cy="3756025"/>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803FAF97-0978-4C8C-AA9E-636E7C73D0B8}" type="slidenum">
              <a:rPr lang="en-US" smtClean="0"/>
              <a:t>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192880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20</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2504313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21</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218784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22</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257885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23</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295444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24</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185992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25</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416492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26</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789330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27</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802763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28</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770056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29</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60042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Date Placeholder 3"/>
          <p:cNvSpPr>
            <a:spLocks noGrp="1"/>
          </p:cNvSpPr>
          <p:nvPr>
            <p:ph type="dt" sz="quarter" idx="1"/>
          </p:nvPr>
        </p:nvSpPr>
        <p:spPr/>
        <p:txBody>
          <a:bodyPr/>
          <a:lstStyle/>
          <a:p>
            <a:pPr>
              <a:defRPr/>
            </a:pPr>
            <a:r>
              <a:rPr lang="en-US"/>
              <a:t>2016-05-09 </a:t>
            </a:r>
            <a:endParaRPr lang="en-US" dirty="0"/>
          </a:p>
        </p:txBody>
      </p:sp>
      <p:sp>
        <p:nvSpPr>
          <p:cNvPr id="5" name="Slide Number Placeholder 4"/>
          <p:cNvSpPr>
            <a:spLocks noGrp="1"/>
          </p:cNvSpPr>
          <p:nvPr>
            <p:ph type="sldNum" sz="quarter" idx="5"/>
          </p:nvPr>
        </p:nvSpPr>
        <p:spPr/>
        <p:txBody>
          <a:bodyPr/>
          <a:lstStyle/>
          <a:p>
            <a:pPr>
              <a:defRPr/>
            </a:pPr>
            <a:fld id="{3342AF9C-2D95-45CE-B42D-3A10FAE70E58}" type="slidenum">
              <a:rPr lang="en-US" smtClean="0"/>
              <a:t>3</a:t>
            </a:fld>
            <a:endParaRPr lang="en-US"/>
          </a:p>
        </p:txBody>
      </p:sp>
      <p:sp>
        <p:nvSpPr>
          <p:cNvPr id="6" name="Header Placeholder 5"/>
          <p:cNvSpPr>
            <a:spLocks noGrp="1"/>
          </p:cNvSpPr>
          <p:nvPr>
            <p:ph type="hdr" sz="quarter"/>
          </p:nvPr>
        </p:nvSpPr>
        <p:spPr/>
        <p:txBody>
          <a:bodyPr/>
          <a:lstStyle/>
          <a:p>
            <a:pPr>
              <a:defRPr/>
            </a:pPr>
            <a:r>
              <a:rPr lang="en-IE"/>
              <a:t> </a:t>
            </a:r>
            <a:endParaRPr lang="en-US" dirty="0"/>
          </a:p>
        </p:txBody>
      </p:sp>
      <p:sp>
        <p:nvSpPr>
          <p:cNvPr id="7" name="Footer Placeholder 6"/>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172012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30</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2991723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31</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4060802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32</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058060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33</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318820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34</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628222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35</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487374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36</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65726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37</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65726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38</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365726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39</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355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D6CD6198-2663-4025-9185-B880964DD25A}" type="slidenum">
              <a:rPr lang="en-US" sz="1200" smtClean="0"/>
              <a:t>4</a:t>
            </a:fld>
            <a:endParaRPr lang="en-US" sz="1200"/>
          </a:p>
        </p:txBody>
      </p:sp>
      <p:sp>
        <p:nvSpPr>
          <p:cNvPr id="23558"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3559"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40</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hlinkClick r:id="rId3"/>
              </a:rPr>
              <a:t>http://cs231n.stanford.edu/</a:t>
            </a:r>
            <a:endParaRPr lang="en-US" altLang="zh-CN" sz="1200" dirty="0" smtClean="0"/>
          </a:p>
          <a:p>
            <a:pPr eaLnBrk="1" hangingPunct="1"/>
            <a:r>
              <a:rPr lang="en-US" dirty="0" smtClean="0">
                <a:latin typeface="Arial" pitchFamily="34" charset="0"/>
              </a:rPr>
              <a:t>https://www.zhihu.com/question/39022858</a:t>
            </a:r>
          </a:p>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41</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42</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43</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44</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45</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46</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47</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48</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49</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50888"/>
            <a:ext cx="6678612" cy="3757612"/>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68D221BF-51AD-495F-AEED-8124F599EF44}" type="slidenum">
              <a:rPr lang="en-US" smtClean="0"/>
              <a:t>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766362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50</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extLst>
      <p:ext uri="{BB962C8B-B14F-4D97-AF65-F5344CB8AC3E}">
        <p14:creationId xmlns:p14="http://schemas.microsoft.com/office/powerpoint/2010/main" val="1137082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50888"/>
            <a:ext cx="6678612" cy="3757612"/>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FF4342E7-F4FF-431C-AD24-68664906DA1E}" type="slidenum">
              <a:rPr lang="en-US" smtClean="0"/>
              <a:t>51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76474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04775" y="752475"/>
            <a:ext cx="6675438"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itchFamily="34" charset="0"/>
            </a:endParaRPr>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fld id="{B728897F-C478-4BCE-8810-10F6D8B7596B}" type="slidenum">
              <a:rPr lang="en-US" sz="1200" smtClean="0"/>
              <a:t>6</a:t>
            </a:fld>
            <a:endParaRPr lang="en-US" sz="1200"/>
          </a:p>
        </p:txBody>
      </p:sp>
      <p:sp>
        <p:nvSpPr>
          <p:cNvPr id="2458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 </a:t>
            </a:r>
          </a:p>
        </p:txBody>
      </p:sp>
      <p:sp>
        <p:nvSpPr>
          <p:cNvPr id="24583"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842" indent="-285709" eaLnBrk="0" hangingPunct="0">
              <a:spcBef>
                <a:spcPct val="50000"/>
              </a:spcBef>
              <a:defRPr sz="2000">
                <a:solidFill>
                  <a:schemeClr val="tx1"/>
                </a:solidFill>
                <a:latin typeface="Arial" pitchFamily="34" charset="0"/>
              </a:defRPr>
            </a:lvl2pPr>
            <a:lvl3pPr marL="1142832" indent="-228566" eaLnBrk="0" hangingPunct="0">
              <a:spcBef>
                <a:spcPct val="50000"/>
              </a:spcBef>
              <a:defRPr sz="2000">
                <a:solidFill>
                  <a:schemeClr val="tx1"/>
                </a:solidFill>
                <a:latin typeface="Arial" pitchFamily="34" charset="0"/>
              </a:defRPr>
            </a:lvl3pPr>
            <a:lvl4pPr marL="1599965" indent="-228566" eaLnBrk="0" hangingPunct="0">
              <a:spcBef>
                <a:spcPct val="50000"/>
              </a:spcBef>
              <a:defRPr sz="2000">
                <a:solidFill>
                  <a:schemeClr val="tx1"/>
                </a:solidFill>
                <a:latin typeface="Arial" pitchFamily="34" charset="0"/>
              </a:defRPr>
            </a:lvl4pPr>
            <a:lvl5pPr marL="2057099" indent="-228566" eaLnBrk="0" hangingPunct="0">
              <a:spcBef>
                <a:spcPct val="50000"/>
              </a:spcBef>
              <a:defRPr sz="2000">
                <a:solidFill>
                  <a:schemeClr val="tx1"/>
                </a:solidFill>
                <a:latin typeface="Arial" pitchFamily="34" charset="0"/>
              </a:defRPr>
            </a:lvl5pPr>
            <a:lvl6pPr marL="2514232" indent="-228566" eaLnBrk="0" fontAlgn="base" hangingPunct="0">
              <a:spcBef>
                <a:spcPct val="50000"/>
              </a:spcBef>
              <a:spcAft>
                <a:spcPct val="0"/>
              </a:spcAft>
              <a:defRPr sz="2000">
                <a:solidFill>
                  <a:schemeClr val="tx1"/>
                </a:solidFill>
                <a:latin typeface="Arial" pitchFamily="34" charset="0"/>
              </a:defRPr>
            </a:lvl6pPr>
            <a:lvl7pPr marL="2971365" indent="-228566" eaLnBrk="0" fontAlgn="base" hangingPunct="0">
              <a:spcBef>
                <a:spcPct val="50000"/>
              </a:spcBef>
              <a:spcAft>
                <a:spcPct val="0"/>
              </a:spcAft>
              <a:defRPr sz="2000">
                <a:solidFill>
                  <a:schemeClr val="tx1"/>
                </a:solidFill>
                <a:latin typeface="Arial" pitchFamily="34" charset="0"/>
              </a:defRPr>
            </a:lvl7pPr>
            <a:lvl8pPr marL="3428498" indent="-228566" eaLnBrk="0" fontAlgn="base" hangingPunct="0">
              <a:spcBef>
                <a:spcPct val="50000"/>
              </a:spcBef>
              <a:spcAft>
                <a:spcPct val="0"/>
              </a:spcAft>
              <a:defRPr sz="2000">
                <a:solidFill>
                  <a:schemeClr val="tx1"/>
                </a:solidFill>
                <a:latin typeface="Arial" pitchFamily="34" charset="0"/>
              </a:defRPr>
            </a:lvl8pPr>
            <a:lvl9pPr marL="3885631" indent="-228566" eaLnBrk="0" fontAlgn="base" hangingPunct="0">
              <a:spcBef>
                <a:spcPct val="50000"/>
              </a:spcBef>
              <a:spcAft>
                <a:spcPct val="0"/>
              </a:spcAft>
              <a:defRPr sz="2000">
                <a:solidFill>
                  <a:schemeClr val="tx1"/>
                </a:solidFill>
                <a:latin typeface="Arial" pitchFamily="34" charset="0"/>
              </a:defRPr>
            </a:lvl9pPr>
          </a:lstStyle>
          <a:p>
            <a:pPr eaLnBrk="1" hangingPunct="1"/>
            <a:r>
              <a:rPr lang="en-US" sz="1200"/>
              <a:t>2016-05-09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CFD1B14E-B743-4CCA-A44C-F01215804D01}" type="slidenum">
              <a:rPr lang="en-US" smtClean="0"/>
              <a:t>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78876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CBAD979A-A399-435D-B720-B7ED7A159333}" type="slidenum">
              <a:rPr lang="en-US" smtClean="0"/>
              <a:t>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95338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2016-05-09 </a:t>
            </a:r>
            <a:endParaRPr lang="en-US" dirty="0"/>
          </a:p>
        </p:txBody>
      </p:sp>
      <p:sp>
        <p:nvSpPr>
          <p:cNvPr id="5" name="Slide Number Placeholder 4"/>
          <p:cNvSpPr>
            <a:spLocks noGrp="1"/>
          </p:cNvSpPr>
          <p:nvPr>
            <p:ph type="sldNum" sz="quarter" idx="11"/>
          </p:nvPr>
        </p:nvSpPr>
        <p:spPr/>
        <p:txBody>
          <a:bodyPr/>
          <a:lstStyle/>
          <a:p>
            <a:fld id="{DD8ECB40-3D73-40D6-B3B0-3E406F1AADCC}" type="slidenum">
              <a:rPr lang="en-US" smtClean="0"/>
              <a:t>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653737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2019299" y="2828876"/>
            <a:ext cx="1968500" cy="3416320"/>
          </a:xfrm>
          <a:prstGeom prst="rect">
            <a:avLst/>
          </a:prstGeom>
          <a:noFill/>
          <a:ln w="9525">
            <a:noFill/>
            <a:miter lim="800000"/>
            <a:headEnd/>
            <a:tailEnd/>
          </a:ln>
          <a:effectLst/>
        </p:spPr>
        <p:txBody>
          <a:bodyPr>
            <a:spAutoFit/>
          </a:bodyPr>
          <a:lstStyle/>
          <a:p>
            <a:pPr algn="r">
              <a:spcBef>
                <a:spcPct val="0"/>
              </a:spcBef>
            </a:pPr>
            <a:r>
              <a:rPr lang="en-US" sz="1200" dirty="0">
                <a:solidFill>
                  <a:srgbClr val="FFFFFF"/>
                </a:solidFill>
              </a:rPr>
              <a:t>Slide title</a:t>
            </a:r>
          </a:p>
          <a:p>
            <a:pPr algn="r">
              <a:spcBef>
                <a:spcPct val="0"/>
              </a:spcBef>
            </a:pPr>
            <a:r>
              <a:rPr lang="en-US" sz="1200" dirty="0">
                <a:solidFill>
                  <a:srgbClr val="FFFFFF"/>
                </a:solidFill>
              </a:rPr>
              <a:t>70 pt</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9FB7D3"/>
                </a:solidFill>
              </a:rPr>
              <a:t>CAPITALS</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FFFFFF"/>
                </a:solidFill>
              </a:rPr>
              <a:t>Slide subtitle </a:t>
            </a:r>
          </a:p>
          <a:p>
            <a:pPr algn="r">
              <a:spcBef>
                <a:spcPct val="0"/>
              </a:spcBef>
            </a:pPr>
            <a:r>
              <a:rPr lang="en-US" sz="1200" dirty="0">
                <a:solidFill>
                  <a:srgbClr val="FFFFFF"/>
                </a:solidFill>
              </a:rPr>
              <a:t>minimum 30 pt</a:t>
            </a:r>
          </a:p>
          <a:p>
            <a:pPr algn="r">
              <a:spcBef>
                <a:spcPct val="0"/>
              </a:spcBef>
            </a:pPr>
            <a:endParaRPr lang="en-GB" sz="1200" dirty="0">
              <a:solidFill>
                <a:schemeClr val="bg1"/>
              </a:solidFill>
            </a:endParaRPr>
          </a:p>
        </p:txBody>
      </p:sp>
      <p:pic>
        <p:nvPicPr>
          <p:cNvPr id="6" name="Logo2011" descr="ERI_UF_rgb"/>
          <p:cNvPicPr>
            <a:picLocks noChangeArrowheads="1"/>
          </p:cNvPicPr>
          <p:nvPr/>
        </p:nvPicPr>
        <p:blipFill>
          <a:blip r:embed="rId2" cstate="print"/>
          <a:srcRect/>
          <a:stretch>
            <a:fillRect/>
          </a:stretch>
        </p:blipFill>
        <p:spPr bwMode="auto">
          <a:xfrm>
            <a:off x="10628483" y="432000"/>
            <a:ext cx="1027112" cy="900113"/>
          </a:xfrm>
          <a:prstGeom prst="rect">
            <a:avLst/>
          </a:prstGeom>
          <a:noFill/>
        </p:spPr>
      </p:pic>
      <p:sp>
        <p:nvSpPr>
          <p:cNvPr id="22530" name="SubTitle_TM"/>
          <p:cNvSpPr>
            <a:spLocks noGrp="1" noChangeArrowheads="1"/>
          </p:cNvSpPr>
          <p:nvPr>
            <p:ph type="subTitle" idx="1" hasCustomPrompt="1"/>
          </p:nvPr>
        </p:nvSpPr>
        <p:spPr>
          <a:xfrm>
            <a:off x="524932" y="5137201"/>
            <a:ext cx="11140019" cy="1386001"/>
          </a:xfrm>
        </p:spPr>
        <p:txBody>
          <a:bodyPr anchor="b" anchorCtr="0"/>
          <a:lstStyle>
            <a:lvl1pPr marL="0" indent="0">
              <a:lnSpc>
                <a:spcPct val="75000"/>
              </a:lnSpc>
              <a:spcBef>
                <a:spcPts val="0"/>
              </a:spcBef>
              <a:buFont typeface="Arial" charset="0"/>
              <a:buNone/>
              <a:defRPr sz="3000" baseline="0">
                <a:latin typeface="+mn-lt"/>
              </a:defRPr>
            </a:lvl1pPr>
          </a:lstStyle>
          <a:p>
            <a:r>
              <a:rPr lang="en-US" dirty="0"/>
              <a:t>Click to Add subtitle</a:t>
            </a:r>
          </a:p>
        </p:txBody>
      </p:sp>
      <p:sp>
        <p:nvSpPr>
          <p:cNvPr id="22531" name="Title_TM"/>
          <p:cNvSpPr>
            <a:spLocks noGrp="1" noChangeArrowheads="1"/>
          </p:cNvSpPr>
          <p:nvPr>
            <p:ph type="ctrTitle" hasCustomPrompt="1"/>
          </p:nvPr>
        </p:nvSpPr>
        <p:spPr>
          <a:xfrm>
            <a:off x="524934" y="1808709"/>
            <a:ext cx="11135785" cy="2839491"/>
          </a:xfrm>
        </p:spPr>
        <p:txBody>
          <a:bodyPr anchor="ctr">
            <a:normAutofit/>
          </a:bodyPr>
          <a:lstStyle>
            <a:lvl1pPr>
              <a:lnSpc>
                <a:spcPct val="75000"/>
              </a:lnSpc>
              <a:defRPr sz="7000">
                <a:latin typeface="Ericsson Capital TT"/>
              </a:defRPr>
            </a:lvl1pPr>
          </a:lstStyle>
          <a:p>
            <a:r>
              <a:rPr lang="en-US" dirty="0"/>
              <a:t>Click to add title</a:t>
            </a: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524934" y="4010025"/>
            <a:ext cx="1114001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
          <p:cNvSpPr>
            <a:spLocks noGrp="1"/>
          </p:cNvSpPr>
          <p:nvPr>
            <p:ph sz="quarter" idx="10" hasCustomPrompt="1"/>
          </p:nvPr>
        </p:nvSpPr>
        <p:spPr>
          <a:xfrm>
            <a:off x="524935" y="1795463"/>
            <a:ext cx="11140016"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193367" y="4010025"/>
            <a:ext cx="54715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2" hasCustomPrompt="1"/>
          </p:nvPr>
        </p:nvSpPr>
        <p:spPr>
          <a:xfrm>
            <a:off x="524934" y="4010025"/>
            <a:ext cx="5473700"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529167" y="1795463"/>
            <a:ext cx="111357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524934" y="4010025"/>
            <a:ext cx="1114001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quarter" idx="10" hasCustomPrompt="1"/>
          </p:nvPr>
        </p:nvSpPr>
        <p:spPr>
          <a:xfrm>
            <a:off x="6193367" y="1795463"/>
            <a:ext cx="54715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529166" y="1795463"/>
            <a:ext cx="546946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4013201"/>
            <a:ext cx="5467351"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6193367" y="1795464"/>
            <a:ext cx="5467351"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half" idx="1"/>
          </p:nvPr>
        </p:nvSpPr>
        <p:spPr>
          <a:xfrm>
            <a:off x="524934" y="1795463"/>
            <a:ext cx="5465233"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25423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6197600" y="1795463"/>
            <a:ext cx="5467351"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529167" y="4013201"/>
            <a:ext cx="5465233"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529167" y="1795464"/>
            <a:ext cx="5465233"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426727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6197600" y="4022725"/>
            <a:ext cx="5467351"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3"/>
          </p:nvPr>
        </p:nvSpPr>
        <p:spPr>
          <a:xfrm>
            <a:off x="529167" y="4022725"/>
            <a:ext cx="5465233"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6197600" y="1804989"/>
            <a:ext cx="5467351"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529167" y="1804989"/>
            <a:ext cx="5465233"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sz="quarter"/>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1688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val="3130335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37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67" y="1800000"/>
            <a:ext cx="11135785" cy="385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val="333432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1795464"/>
            <a:ext cx="5467351" cy="4284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half" idx="1"/>
          </p:nvPr>
        </p:nvSpPr>
        <p:spPr>
          <a:xfrm>
            <a:off x="524934" y="1795463"/>
            <a:ext cx="5465233"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367472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081433"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quarter" idx="11" hasCustomPrompt="1"/>
          </p:nvPr>
        </p:nvSpPr>
        <p:spPr>
          <a:xfrm>
            <a:off x="4305300"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524933"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3" cy="1085371"/>
          </a:xfrm>
        </p:spPr>
        <p:txBody>
          <a:body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139267"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5139265" cy="1085371"/>
          </a:xfrm>
        </p:spPr>
        <p:txBody>
          <a:bodyPr/>
          <a:lstStyle/>
          <a:p>
            <a:r>
              <a:rPr lang="en-US"/>
              <a:t>Click to edit Master title style</a:t>
            </a:r>
          </a:p>
        </p:txBody>
      </p:sp>
    </p:spTree>
    <p:extLst>
      <p:ext uri="{BB962C8B-B14F-4D97-AF65-F5344CB8AC3E}">
        <p14:creationId xmlns:p14="http://schemas.microsoft.com/office/powerpoint/2010/main" val="228354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val="26297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3367" y="239714"/>
            <a:ext cx="4324351" cy="1085371"/>
          </a:xfrm>
        </p:spPr>
        <p:txBody>
          <a:bodyPr/>
          <a:lstStyle/>
          <a:p>
            <a:r>
              <a:rPr lang="en-US" dirty="0"/>
              <a:t>Click to edit Master title style</a:t>
            </a:r>
          </a:p>
        </p:txBody>
      </p:sp>
    </p:spTree>
    <p:extLst>
      <p:ext uri="{BB962C8B-B14F-4D97-AF65-F5344CB8AC3E}">
        <p14:creationId xmlns:p14="http://schemas.microsoft.com/office/powerpoint/2010/main" val="52590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3545841"/>
            <a:ext cx="5473700" cy="2978785"/>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1251" y="1797525"/>
            <a:ext cx="5473700" cy="1085371"/>
          </a:xfrm>
        </p:spPr>
        <p:txBody>
          <a:bodyPr/>
          <a:lstStyle/>
          <a:p>
            <a:r>
              <a:rPr lang="en-US" dirty="0"/>
              <a:t>Click to edit Master title style</a:t>
            </a:r>
          </a:p>
        </p:txBody>
      </p:sp>
    </p:spTree>
    <p:extLst>
      <p:ext uri="{BB962C8B-B14F-4D97-AF65-F5344CB8AC3E}">
        <p14:creationId xmlns:p14="http://schemas.microsoft.com/office/powerpoint/2010/main" val="407186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LeftInfo"/>
          <p:cNvSpPr txBox="1">
            <a:spLocks noChangeArrowheads="1"/>
          </p:cNvSpPr>
          <p:nvPr/>
        </p:nvSpPr>
        <p:spPr bwMode="auto">
          <a:xfrm>
            <a:off x="-2515809" y="438151"/>
            <a:ext cx="2352392" cy="5970865"/>
          </a:xfrm>
          <a:prstGeom prst="rect">
            <a:avLst/>
          </a:prstGeom>
          <a:noFill/>
          <a:ln w="9525">
            <a:noFill/>
            <a:miter lim="800000"/>
            <a:headEnd/>
            <a:tailEnd/>
          </a:ln>
          <a:effectLst/>
        </p:spPr>
        <p:txBody>
          <a:bodyPr wrap="square">
            <a:spAutoFit/>
          </a:bodyPr>
          <a:lstStyle/>
          <a:p>
            <a:pPr algn="r">
              <a:spcBef>
                <a:spcPct val="0"/>
              </a:spcBef>
            </a:pPr>
            <a:r>
              <a:rPr lang="en-US" sz="1200" noProof="0" dirty="0">
                <a:solidFill>
                  <a:srgbClr val="FFFFFF"/>
                </a:solidFill>
              </a:rPr>
              <a:t>Slide title </a:t>
            </a:r>
          </a:p>
          <a:p>
            <a:pPr algn="r">
              <a:spcBef>
                <a:spcPct val="0"/>
              </a:spcBef>
            </a:pPr>
            <a:r>
              <a:rPr lang="en-US" sz="1200" noProof="0" dirty="0">
                <a:solidFill>
                  <a:srgbClr val="FFFFFF"/>
                </a:solidFill>
              </a:rPr>
              <a:t>44 pt</a:t>
            </a: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Text and bullet level 1</a:t>
            </a:r>
          </a:p>
          <a:p>
            <a:pPr algn="r">
              <a:spcBef>
                <a:spcPct val="0"/>
              </a:spcBef>
            </a:pPr>
            <a:r>
              <a:rPr lang="en-US" sz="1200" noProof="0" dirty="0">
                <a:solidFill>
                  <a:srgbClr val="FFFFFF"/>
                </a:solidFill>
              </a:rPr>
              <a:t> minimum 24 pt</a:t>
            </a: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Bullets level 2-5</a:t>
            </a:r>
          </a:p>
          <a:p>
            <a:pPr algn="r">
              <a:spcBef>
                <a:spcPct val="0"/>
              </a:spcBef>
            </a:pPr>
            <a:r>
              <a:rPr lang="en-US" sz="1200" noProof="0" dirty="0">
                <a:solidFill>
                  <a:srgbClr val="FFFFFF"/>
                </a:solidFill>
              </a:rPr>
              <a:t>minimum 20 pt</a:t>
            </a:r>
          </a:p>
          <a:p>
            <a:pPr algn="r">
              <a:spcBef>
                <a:spcPct val="0"/>
              </a:spcBef>
            </a:pPr>
            <a:endParaRPr lang="en-US" sz="1200" noProof="0" dirty="0">
              <a:solidFill>
                <a:srgbClr val="FFFFFF"/>
              </a:solidFill>
            </a:endParaRPr>
          </a:p>
          <a:p>
            <a:pPr algn="r"/>
            <a:endParaRPr lang="en-US" sz="800" noProof="0" dirty="0">
              <a:solidFill>
                <a:schemeClr val="bg1"/>
              </a:solidFill>
            </a:endParaRPr>
          </a:p>
          <a:p>
            <a:pPr algn="r"/>
            <a:endParaRPr lang="en-US" sz="800" noProof="0" dirty="0">
              <a:solidFill>
                <a:schemeClr val="bg1"/>
              </a:solidFill>
            </a:endParaRPr>
          </a:p>
          <a:p>
            <a:pPr algn="r"/>
            <a:endParaRPr lang="en-US" sz="800" noProof="0" dirty="0">
              <a:solidFill>
                <a:schemeClr val="bg1"/>
              </a:solidFill>
            </a:endParaRPr>
          </a:p>
          <a:p>
            <a:r>
              <a:rPr lang="en-US" sz="500" noProof="0" dirty="0">
                <a:solidFill>
                  <a:srgbClr val="9FB7D3"/>
                </a:solidFill>
                <a:latin typeface="+mn-lt"/>
              </a:rPr>
              <a:t>Characters for Embedded font:</a:t>
            </a:r>
            <a:br>
              <a:rPr lang="en-US" sz="500" noProof="0" dirty="0">
                <a:solidFill>
                  <a:srgbClr val="9FB7D3"/>
                </a:solidFill>
                <a:latin typeface="+mn-lt"/>
              </a:rPr>
            </a:br>
            <a:r>
              <a:rPr lang="en-US" sz="500" noProof="0" dirty="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noProof="0" dirty="0">
              <a:solidFill>
                <a:srgbClr val="9FB7D3"/>
              </a:solidFill>
              <a:latin typeface="Ericsson Capital TT" pitchFamily="2" charset="0"/>
            </a:endParaRPr>
          </a:p>
          <a:p>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ΆΈΉΊΌΎΏΐΑΒΓΕΖΗΘΙΚΛΜΝΞΟΠΡΣΤΥΦΧΨΪΫΆΈΉΊΰαβγδεζηθικλνξορςΣΤΥΦΧΨΩΪΫΌΎΏ</a:t>
            </a:r>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nSpc>
                <a:spcPct val="80000"/>
              </a:lnSpc>
              <a:spcBef>
                <a:spcPct val="20000"/>
              </a:spcBef>
            </a:pPr>
            <a:endParaRPr lang="en-US" sz="500" noProof="0" dirty="0">
              <a:solidFill>
                <a:srgbClr val="9FB7D3"/>
              </a:solidFill>
              <a:latin typeface="Ericsson Capital TT" pitchFamily="2" charset="0"/>
            </a:endParaRPr>
          </a:p>
          <a:p>
            <a:pPr algn="r">
              <a:spcBef>
                <a:spcPct val="0"/>
              </a:spcBef>
            </a:pPr>
            <a:endParaRPr lang="en-US" sz="5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1400" noProof="0" dirty="0">
              <a:solidFill>
                <a:schemeClr val="bg1"/>
              </a:solidFill>
            </a:endParaRPr>
          </a:p>
          <a:p>
            <a:pPr algn="r">
              <a:spcBef>
                <a:spcPct val="0"/>
              </a:spcBef>
            </a:pPr>
            <a:r>
              <a:rPr lang="en-US" sz="1200" noProof="0" dirty="0">
                <a:solidFill>
                  <a:schemeClr val="bg1"/>
                </a:solidFill>
              </a:rPr>
              <a:t>Do not add objects or text in the footer area</a:t>
            </a:r>
          </a:p>
        </p:txBody>
      </p:sp>
      <p:pic>
        <p:nvPicPr>
          <p:cNvPr id="9" name="Econ2011" descr="ECON_RGB"/>
          <p:cNvPicPr>
            <a:picLocks noChangeArrowheads="1"/>
          </p:cNvPicPr>
          <p:nvPr/>
        </p:nvPicPr>
        <p:blipFill>
          <a:blip r:embed="rId19" cstate="print"/>
          <a:srcRect/>
          <a:stretch>
            <a:fillRect/>
          </a:stretch>
        </p:blipFill>
        <p:spPr bwMode="auto">
          <a:xfrm>
            <a:off x="11209564" y="360000"/>
            <a:ext cx="444500" cy="588962"/>
          </a:xfrm>
          <a:prstGeom prst="rect">
            <a:avLst/>
          </a:prstGeom>
          <a:noFill/>
        </p:spPr>
      </p:pic>
      <p:sp>
        <p:nvSpPr>
          <p:cNvPr id="21523" name="txtfooterCopy"/>
          <p:cNvSpPr txBox="1">
            <a:spLocks noChangeArrowheads="1"/>
          </p:cNvSpPr>
          <p:nvPr/>
        </p:nvSpPr>
        <p:spPr bwMode="auto">
          <a:xfrm>
            <a:off x="527051" y="6524625"/>
            <a:ext cx="9865783" cy="215900"/>
          </a:xfrm>
          <a:prstGeom prst="rect">
            <a:avLst/>
          </a:prstGeom>
          <a:noFill/>
          <a:ln w="12700" algn="ctr">
            <a:noFill/>
            <a:miter lim="800000"/>
            <a:headEnd/>
            <a:tailEnd/>
          </a:ln>
          <a:effectLst/>
        </p:spPr>
        <p:txBody>
          <a:bodyPr lIns="72000" rIns="72000"/>
          <a:lstStyle/>
          <a:p>
            <a:pPr algn="l"/>
            <a:r>
              <a:rPr lang="en-US" sz="800" b="0" i="0" u="none">
                <a:solidFill>
                  <a:srgbClr val="87888A"/>
                </a:solidFill>
              </a:rPr>
              <a:t>Ericsson Internal  |  2016-05-09  |  Page </a:t>
            </a:r>
            <a:fld id="{B5674287-02FE-40A3-9AE1-5A3B86CD3464}" type="slidenum">
              <a:rPr lang="en-US" sz="800" b="0" i="0" u="none" smtClean="0">
                <a:solidFill>
                  <a:srgbClr val="87888A"/>
                </a:solidFill>
              </a:rPr>
              <a:t>‹#›</a:t>
            </a:fld>
            <a:endParaRPr lang="en-US" sz="800" b="0" i="0" u="none" dirty="0">
              <a:solidFill>
                <a:srgbClr val="87888A"/>
              </a:solidFill>
            </a:endParaRPr>
          </a:p>
        </p:txBody>
      </p:sp>
      <p:sp>
        <p:nvSpPr>
          <p:cNvPr id="21507" name="Content_SM"/>
          <p:cNvSpPr>
            <a:spLocks noGrp="1" noChangeArrowheads="1"/>
          </p:cNvSpPr>
          <p:nvPr>
            <p:ph type="body" idx="1"/>
          </p:nvPr>
        </p:nvSpPr>
        <p:spPr bwMode="auto">
          <a:xfrm>
            <a:off x="529167" y="1800000"/>
            <a:ext cx="11135785"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506" name="Title_SM"/>
          <p:cNvSpPr>
            <a:spLocks noGrp="1" noChangeArrowheads="1"/>
          </p:cNvSpPr>
          <p:nvPr>
            <p:ph type="title"/>
          </p:nvPr>
        </p:nvSpPr>
        <p:spPr bwMode="auto">
          <a:xfrm>
            <a:off x="524935" y="239714"/>
            <a:ext cx="9992784" cy="1085371"/>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p>
            <a:pPr lvl="0"/>
            <a:r>
              <a:rPr lang="en-US" dirty="0"/>
              <a:t>Click to Add Header</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700" r:id="rId3"/>
    <p:sldLayoutId id="2147483681" r:id="rId4"/>
    <p:sldLayoutId id="2147483680" r:id="rId5"/>
    <p:sldLayoutId id="2147483699" r:id="rId6"/>
    <p:sldLayoutId id="2147483696" r:id="rId7"/>
    <p:sldLayoutId id="2147483698" r:id="rId8"/>
    <p:sldLayoutId id="2147483697" r:id="rId9"/>
    <p:sldLayoutId id="2147483685" r:id="rId10"/>
    <p:sldLayoutId id="2147483686" r:id="rId11"/>
    <p:sldLayoutId id="2147483687" r:id="rId12"/>
    <p:sldLayoutId id="2147483682" r:id="rId13"/>
    <p:sldLayoutId id="2147483683" r:id="rId14"/>
    <p:sldLayoutId id="2147483684" r:id="rId15"/>
    <p:sldLayoutId id="2147483688" r:id="rId16"/>
    <p:sldLayoutId id="2147483695" r:id="rId17"/>
  </p:sldLayoutIdLst>
  <p:hf sldNum="0" hdr="0" ftr="0" dt="0"/>
  <p:txStyles>
    <p:title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hyperlink" Target="http://colah.github.io/posts/2015-09-Visual-Informa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Backpropagatio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blog.csdn.net/yc461515457/article/details/51924604"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hyperlink" Target="http://www.cs.toronto.edu/~kriz/cifar.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4.xml"/><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jpeg"/></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dead911/tf_examples/blob/master/mnist_cnn.ipynb"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dead911/tf_examples/blob/master/tf_traffic_pred_lstm.ipynb"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a:t>
            </a:r>
            <a:r>
              <a:rPr lang="en-US" dirty="0"/>
              <a:t>network</a:t>
            </a:r>
            <a:br>
              <a:rPr lang="en-US" dirty="0"/>
            </a:br>
            <a:r>
              <a:rPr lang="en-US" dirty="0"/>
              <a:t/>
            </a:r>
            <a:br>
              <a:rPr lang="en-US" dirty="0"/>
            </a:br>
            <a:r>
              <a:rPr lang="en-US" sz="6000" dirty="0">
                <a:solidFill>
                  <a:srgbClr val="00B0F0"/>
                </a:solidFill>
              </a:rPr>
              <a:t>In python</a:t>
            </a:r>
            <a:r>
              <a:rPr lang="en-US" sz="6000" dirty="0"/>
              <a:t> </a:t>
            </a:r>
            <a:endParaRPr lang="en-US" sz="6000" dirty="0">
              <a:solidFill>
                <a:srgbClr val="00B0F0"/>
              </a:solidFill>
            </a:endParaRPr>
          </a:p>
        </p:txBody>
      </p:sp>
      <p:sp>
        <p:nvSpPr>
          <p:cNvPr id="5" name="Subtitle 4"/>
          <p:cNvSpPr>
            <a:spLocks noGrp="1"/>
          </p:cNvSpPr>
          <p:nvPr>
            <p:ph type="subTitle" idx="1"/>
          </p:nvPr>
        </p:nvSpPr>
        <p:spPr/>
        <p:txBody>
          <a:bodyPr/>
          <a:lstStyle/>
          <a:p>
            <a:r>
              <a:rPr lang="en-US" dirty="0" err="1" smtClean="0"/>
              <a:t>tensorflow</a:t>
            </a:r>
            <a:endParaRPr lang="en-US" dirty="0"/>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345" y="4837277"/>
            <a:ext cx="36195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Supervised Learning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62" y="1799999"/>
            <a:ext cx="6779172" cy="387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30510" y="5713490"/>
            <a:ext cx="1582484" cy="369332"/>
          </a:xfrm>
          <a:prstGeom prst="rect">
            <a:avLst/>
          </a:prstGeom>
          <a:noFill/>
        </p:spPr>
        <p:txBody>
          <a:bodyPr wrap="none" rtlCol="0">
            <a:spAutoFit/>
          </a:bodyPr>
          <a:lstStyle/>
          <a:p>
            <a:r>
              <a:rPr lang="en-US" sz="1800" dirty="0"/>
              <a:t>Square meter</a:t>
            </a:r>
          </a:p>
        </p:txBody>
      </p:sp>
      <p:sp>
        <p:nvSpPr>
          <p:cNvPr id="6" name="TextBox 5"/>
          <p:cNvSpPr txBox="1"/>
          <p:nvPr/>
        </p:nvSpPr>
        <p:spPr>
          <a:xfrm>
            <a:off x="4351286" y="1440288"/>
            <a:ext cx="4070466" cy="369332"/>
          </a:xfrm>
          <a:prstGeom prst="rect">
            <a:avLst/>
          </a:prstGeom>
          <a:noFill/>
        </p:spPr>
        <p:txBody>
          <a:bodyPr wrap="square" rtlCol="0">
            <a:spAutoFit/>
          </a:bodyPr>
          <a:lstStyle/>
          <a:p>
            <a:r>
              <a:rPr lang="en-US" sz="1800" dirty="0"/>
              <a:t>House Price in Danderyd in  MSEK</a:t>
            </a:r>
          </a:p>
        </p:txBody>
      </p:sp>
      <p:sp>
        <p:nvSpPr>
          <p:cNvPr id="5" name="Freeform 4"/>
          <p:cNvSpPr/>
          <p:nvPr/>
        </p:nvSpPr>
        <p:spPr bwMode="auto">
          <a:xfrm>
            <a:off x="5108028" y="2144106"/>
            <a:ext cx="6274683" cy="2825983"/>
          </a:xfrm>
          <a:custGeom>
            <a:avLst/>
            <a:gdLst>
              <a:gd name="connsiteX0" fmla="*/ 19584 w 5710936"/>
              <a:gd name="connsiteY0" fmla="*/ 3026979 h 3046700"/>
              <a:gd name="connsiteX1" fmla="*/ 129943 w 5710936"/>
              <a:gd name="connsiteY1" fmla="*/ 3026979 h 3046700"/>
              <a:gd name="connsiteX2" fmla="*/ 997046 w 5710936"/>
              <a:gd name="connsiteY2" fmla="*/ 2822027 h 3046700"/>
              <a:gd name="connsiteX3" fmla="*/ 2620894 w 5710936"/>
              <a:gd name="connsiteY3" fmla="*/ 1340069 h 3046700"/>
              <a:gd name="connsiteX4" fmla="*/ 4165915 w 5710936"/>
              <a:gd name="connsiteY4" fmla="*/ 362607 h 3046700"/>
              <a:gd name="connsiteX5" fmla="*/ 5710936 w 5710936"/>
              <a:gd name="connsiteY5" fmla="*/ 0 h 3046700"/>
              <a:gd name="connsiteX6" fmla="*/ 5710936 w 5710936"/>
              <a:gd name="connsiteY6" fmla="*/ 0 h 304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0936" h="3046700">
                <a:moveTo>
                  <a:pt x="19584" y="3026979"/>
                </a:moveTo>
                <a:cubicBezTo>
                  <a:pt x="-6692" y="3044058"/>
                  <a:pt x="-32967" y="3061138"/>
                  <a:pt x="129943" y="3026979"/>
                </a:cubicBezTo>
                <a:cubicBezTo>
                  <a:pt x="292853" y="2992820"/>
                  <a:pt x="581888" y="3103179"/>
                  <a:pt x="997046" y="2822027"/>
                </a:cubicBezTo>
                <a:cubicBezTo>
                  <a:pt x="1412204" y="2540875"/>
                  <a:pt x="2092749" y="1749972"/>
                  <a:pt x="2620894" y="1340069"/>
                </a:cubicBezTo>
                <a:cubicBezTo>
                  <a:pt x="3149039" y="930166"/>
                  <a:pt x="3650908" y="585952"/>
                  <a:pt x="4165915" y="362607"/>
                </a:cubicBezTo>
                <a:cubicBezTo>
                  <a:pt x="4680922" y="139262"/>
                  <a:pt x="5710936" y="0"/>
                  <a:pt x="5710936" y="0"/>
                </a:cubicBezTo>
                <a:lnTo>
                  <a:pt x="5710936" y="0"/>
                </a:lnTo>
              </a:path>
            </a:pathLst>
          </a:custGeom>
          <a:noFill/>
          <a:ln w="25400" cap="flat" cmpd="sng" algn="ctr">
            <a:solidFill>
              <a:schemeClr val="accent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Content Placeholder 6"/>
          <p:cNvSpPr>
            <a:spLocks noGrp="1"/>
          </p:cNvSpPr>
          <p:nvPr>
            <p:ph idx="1"/>
          </p:nvPr>
        </p:nvSpPr>
        <p:spPr>
          <a:xfrm>
            <a:off x="529167" y="1800000"/>
            <a:ext cx="3822119" cy="3852000"/>
          </a:xfrm>
        </p:spPr>
        <p:txBody>
          <a:bodyPr/>
          <a:lstStyle/>
          <a:p>
            <a:r>
              <a:rPr lang="en-US" sz="2000" dirty="0"/>
              <a:t>Selecting and fitting the</a:t>
            </a:r>
            <a:br>
              <a:rPr lang="en-US" sz="2000" dirty="0"/>
            </a:br>
            <a:r>
              <a:rPr lang="en-US" sz="2000" dirty="0"/>
              <a:t>Hypothesis function h(x):</a:t>
            </a:r>
          </a:p>
          <a:p>
            <a:endParaRPr lang="en-US" sz="2000" dirty="0"/>
          </a:p>
          <a:p>
            <a:r>
              <a:rPr lang="en-US" sz="2000" dirty="0"/>
              <a:t>Minimize Mean Squared Error</a:t>
            </a:r>
          </a:p>
          <a:p>
            <a:endParaRPr lang="en-US" sz="2000" dirty="0"/>
          </a:p>
          <a:p>
            <a:endParaRPr lang="en-US" sz="2000" dirty="0"/>
          </a:p>
          <a:p>
            <a:endParaRPr lang="en-US" sz="2000" dirty="0"/>
          </a:p>
          <a:p>
            <a:r>
              <a:rPr lang="en-US" sz="2000" dirty="0"/>
              <a:t>Supervised Learning:</a:t>
            </a:r>
            <a:br>
              <a:rPr lang="en-US" sz="2000" dirty="0"/>
            </a:br>
            <a:r>
              <a:rPr lang="en-US" sz="2000" dirty="0"/>
              <a:t>“y” is known from training set</a:t>
            </a:r>
          </a:p>
        </p:txBody>
      </p:sp>
      <p:cxnSp>
        <p:nvCxnSpPr>
          <p:cNvPr id="9" name="Straight Arrow Connector 8"/>
          <p:cNvCxnSpPr/>
          <p:nvPr/>
        </p:nvCxnSpPr>
        <p:spPr bwMode="auto">
          <a:xfrm>
            <a:off x="7960850" y="3115340"/>
            <a:ext cx="0" cy="287079"/>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12" name="Straight Arrow Connector 11"/>
          <p:cNvCxnSpPr/>
          <p:nvPr/>
        </p:nvCxnSpPr>
        <p:spPr bwMode="auto">
          <a:xfrm>
            <a:off x="8687409" y="2661671"/>
            <a:ext cx="0" cy="287079"/>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14" name="Straight Arrow Connector 13"/>
          <p:cNvCxnSpPr/>
          <p:nvPr/>
        </p:nvCxnSpPr>
        <p:spPr bwMode="auto">
          <a:xfrm>
            <a:off x="8542085" y="2994832"/>
            <a:ext cx="0" cy="287079"/>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16" name="Straight Arrow Connector 15"/>
          <p:cNvCxnSpPr/>
          <p:nvPr/>
        </p:nvCxnSpPr>
        <p:spPr bwMode="auto">
          <a:xfrm>
            <a:off x="7904738" y="3413052"/>
            <a:ext cx="0" cy="287079"/>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17" name="Straight Arrow Connector 16"/>
          <p:cNvCxnSpPr/>
          <p:nvPr/>
        </p:nvCxnSpPr>
        <p:spPr bwMode="auto">
          <a:xfrm>
            <a:off x="8266635" y="3232293"/>
            <a:ext cx="0" cy="324804"/>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19" name="Straight Arrow Connector 18"/>
          <p:cNvCxnSpPr/>
          <p:nvPr/>
        </p:nvCxnSpPr>
        <p:spPr bwMode="auto">
          <a:xfrm>
            <a:off x="8158491" y="3289862"/>
            <a:ext cx="0" cy="535177"/>
          </a:xfrm>
          <a:prstGeom prst="straightConnector1">
            <a:avLst/>
          </a:prstGeom>
          <a:solidFill>
            <a:schemeClr val="accent1"/>
          </a:solidFill>
          <a:ln w="25400" cap="flat" cmpd="sng" algn="ctr">
            <a:solidFill>
              <a:srgbClr val="FF0000"/>
            </a:solidFill>
            <a:prstDash val="solid"/>
            <a:round/>
            <a:headEnd type="arrow"/>
            <a:tailEnd type="arrow"/>
          </a:ln>
          <a:effectLst/>
        </p:spPr>
      </p:cxnSp>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47" y="3230500"/>
            <a:ext cx="406750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22"/>
          <p:cNvCxnSpPr/>
          <p:nvPr/>
        </p:nvCxnSpPr>
        <p:spPr bwMode="auto">
          <a:xfrm>
            <a:off x="7372649" y="3825039"/>
            <a:ext cx="0" cy="535177"/>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24" name="Straight Arrow Connector 23"/>
          <p:cNvCxnSpPr/>
          <p:nvPr/>
        </p:nvCxnSpPr>
        <p:spPr bwMode="auto">
          <a:xfrm>
            <a:off x="7491906" y="3737704"/>
            <a:ext cx="0" cy="431026"/>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26" name="Straight Arrow Connector 25"/>
          <p:cNvCxnSpPr/>
          <p:nvPr/>
        </p:nvCxnSpPr>
        <p:spPr bwMode="auto">
          <a:xfrm>
            <a:off x="7167045" y="4014316"/>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0" name="Straight Arrow Connector 29"/>
          <p:cNvCxnSpPr/>
          <p:nvPr/>
        </p:nvCxnSpPr>
        <p:spPr bwMode="auto">
          <a:xfrm>
            <a:off x="6992879" y="3975167"/>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1" name="Straight Arrow Connector 30"/>
          <p:cNvCxnSpPr/>
          <p:nvPr/>
        </p:nvCxnSpPr>
        <p:spPr bwMode="auto">
          <a:xfrm>
            <a:off x="6847172" y="4284733"/>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2" name="Straight Arrow Connector 31"/>
          <p:cNvCxnSpPr/>
          <p:nvPr/>
        </p:nvCxnSpPr>
        <p:spPr bwMode="auto">
          <a:xfrm>
            <a:off x="6691423" y="4395658"/>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3" name="Straight Arrow Connector 32"/>
          <p:cNvCxnSpPr/>
          <p:nvPr/>
        </p:nvCxnSpPr>
        <p:spPr bwMode="auto">
          <a:xfrm>
            <a:off x="6626108" y="4246334"/>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4" name="Straight Arrow Connector 33"/>
          <p:cNvCxnSpPr/>
          <p:nvPr/>
        </p:nvCxnSpPr>
        <p:spPr bwMode="auto">
          <a:xfrm>
            <a:off x="7269203" y="3714114"/>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5" name="Straight Arrow Connector 34"/>
          <p:cNvCxnSpPr/>
          <p:nvPr/>
        </p:nvCxnSpPr>
        <p:spPr bwMode="auto">
          <a:xfrm>
            <a:off x="6461985" y="4357259"/>
            <a:ext cx="0" cy="221850"/>
          </a:xfrm>
          <a:prstGeom prst="straightConnector1">
            <a:avLst/>
          </a:prstGeom>
          <a:solidFill>
            <a:schemeClr val="accent1"/>
          </a:solidFill>
          <a:ln w="25400" cap="flat" cmpd="sng" algn="ctr">
            <a:solidFill>
              <a:srgbClr val="FF0000"/>
            </a:solidFill>
            <a:prstDash val="solid"/>
            <a:round/>
            <a:headEnd type="arrow"/>
            <a:tailEnd type="arrow"/>
          </a:ln>
          <a:effectLst/>
        </p:spPr>
      </p:cxnSp>
      <p:cxnSp>
        <p:nvCxnSpPr>
          <p:cNvPr id="36" name="Straight Connector 35"/>
          <p:cNvCxnSpPr/>
          <p:nvPr/>
        </p:nvCxnSpPr>
        <p:spPr bwMode="auto">
          <a:xfrm flipV="1">
            <a:off x="5638823" y="1809620"/>
            <a:ext cx="4878896" cy="3456063"/>
          </a:xfrm>
          <a:prstGeom prst="line">
            <a:avLst/>
          </a:prstGeom>
          <a:solidFill>
            <a:schemeClr val="accent1"/>
          </a:solidFill>
          <a:ln w="28575" cap="flat" cmpd="sng" algn="ctr">
            <a:solidFill>
              <a:schemeClr val="tx2">
                <a:lumMod val="50000"/>
                <a:lumOff val="50000"/>
              </a:schemeClr>
            </a:solidFill>
            <a:prstDash val="solid"/>
            <a:round/>
            <a:headEnd type="none" w="med" len="med"/>
            <a:tailEnd type="none" w="med" len="med"/>
          </a:ln>
          <a:effectLst/>
        </p:spPr>
      </p:cxnSp>
      <p:sp>
        <p:nvSpPr>
          <p:cNvPr id="37" name="Freeform 36"/>
          <p:cNvSpPr/>
          <p:nvPr/>
        </p:nvSpPr>
        <p:spPr bwMode="auto">
          <a:xfrm>
            <a:off x="6159398" y="2370125"/>
            <a:ext cx="4345229" cy="2392070"/>
          </a:xfrm>
          <a:custGeom>
            <a:avLst/>
            <a:gdLst>
              <a:gd name="connsiteX0" fmla="*/ 4345229 w 4345229"/>
              <a:gd name="connsiteY0" fmla="*/ 0 h 2392070"/>
              <a:gd name="connsiteX1" fmla="*/ 4235501 w 4345229"/>
              <a:gd name="connsiteY1" fmla="*/ 7315 h 2392070"/>
              <a:gd name="connsiteX2" fmla="*/ 4074567 w 4345229"/>
              <a:gd name="connsiteY2" fmla="*/ 14630 h 2392070"/>
              <a:gd name="connsiteX3" fmla="*/ 4001415 w 4345229"/>
              <a:gd name="connsiteY3" fmla="*/ 21945 h 2392070"/>
              <a:gd name="connsiteX4" fmla="*/ 3935578 w 4345229"/>
              <a:gd name="connsiteY4" fmla="*/ 36576 h 2392070"/>
              <a:gd name="connsiteX5" fmla="*/ 3730752 w 4345229"/>
              <a:gd name="connsiteY5" fmla="*/ 51206 h 2392070"/>
              <a:gd name="connsiteX6" fmla="*/ 3701492 w 4345229"/>
              <a:gd name="connsiteY6" fmla="*/ 58521 h 2392070"/>
              <a:gd name="connsiteX7" fmla="*/ 3657600 w 4345229"/>
              <a:gd name="connsiteY7" fmla="*/ 73152 h 2392070"/>
              <a:gd name="connsiteX8" fmla="*/ 3584448 w 4345229"/>
              <a:gd name="connsiteY8" fmla="*/ 87782 h 2392070"/>
              <a:gd name="connsiteX9" fmla="*/ 3503981 w 4345229"/>
              <a:gd name="connsiteY9" fmla="*/ 109728 h 2392070"/>
              <a:gd name="connsiteX10" fmla="*/ 3423514 w 4345229"/>
              <a:gd name="connsiteY10" fmla="*/ 124358 h 2392070"/>
              <a:gd name="connsiteX11" fmla="*/ 3350362 w 4345229"/>
              <a:gd name="connsiteY11" fmla="*/ 146304 h 2392070"/>
              <a:gd name="connsiteX12" fmla="*/ 3291840 w 4345229"/>
              <a:gd name="connsiteY12" fmla="*/ 153619 h 2392070"/>
              <a:gd name="connsiteX13" fmla="*/ 3218688 w 4345229"/>
              <a:gd name="connsiteY13" fmla="*/ 168249 h 2392070"/>
              <a:gd name="connsiteX14" fmla="*/ 3174797 w 4345229"/>
              <a:gd name="connsiteY14" fmla="*/ 182880 h 2392070"/>
              <a:gd name="connsiteX15" fmla="*/ 3035808 w 4345229"/>
              <a:gd name="connsiteY15" fmla="*/ 190195 h 2392070"/>
              <a:gd name="connsiteX16" fmla="*/ 2977287 w 4345229"/>
              <a:gd name="connsiteY16" fmla="*/ 197510 h 2392070"/>
              <a:gd name="connsiteX17" fmla="*/ 2838298 w 4345229"/>
              <a:gd name="connsiteY17" fmla="*/ 204825 h 2392070"/>
              <a:gd name="connsiteX18" fmla="*/ 2787092 w 4345229"/>
              <a:gd name="connsiteY18" fmla="*/ 226771 h 2392070"/>
              <a:gd name="connsiteX19" fmla="*/ 2765146 w 4345229"/>
              <a:gd name="connsiteY19" fmla="*/ 241401 h 2392070"/>
              <a:gd name="connsiteX20" fmla="*/ 2721255 w 4345229"/>
              <a:gd name="connsiteY20" fmla="*/ 256032 h 2392070"/>
              <a:gd name="connsiteX21" fmla="*/ 2706624 w 4345229"/>
              <a:gd name="connsiteY21" fmla="*/ 270662 h 2392070"/>
              <a:gd name="connsiteX22" fmla="*/ 2604212 w 4345229"/>
              <a:gd name="connsiteY22" fmla="*/ 270662 h 2392070"/>
              <a:gd name="connsiteX23" fmla="*/ 2545690 w 4345229"/>
              <a:gd name="connsiteY23" fmla="*/ 277977 h 2392070"/>
              <a:gd name="connsiteX24" fmla="*/ 2531060 w 4345229"/>
              <a:gd name="connsiteY24" fmla="*/ 292608 h 2392070"/>
              <a:gd name="connsiteX25" fmla="*/ 2509114 w 4345229"/>
              <a:gd name="connsiteY25" fmla="*/ 307238 h 2392070"/>
              <a:gd name="connsiteX26" fmla="*/ 2487168 w 4345229"/>
              <a:gd name="connsiteY26" fmla="*/ 387705 h 2392070"/>
              <a:gd name="connsiteX27" fmla="*/ 2479853 w 4345229"/>
              <a:gd name="connsiteY27" fmla="*/ 416966 h 2392070"/>
              <a:gd name="connsiteX28" fmla="*/ 2457908 w 4345229"/>
              <a:gd name="connsiteY28" fmla="*/ 424281 h 2392070"/>
              <a:gd name="connsiteX29" fmla="*/ 2435962 w 4345229"/>
              <a:gd name="connsiteY29" fmla="*/ 497433 h 2392070"/>
              <a:gd name="connsiteX30" fmla="*/ 2428647 w 4345229"/>
              <a:gd name="connsiteY30" fmla="*/ 629107 h 2392070"/>
              <a:gd name="connsiteX31" fmla="*/ 2421332 w 4345229"/>
              <a:gd name="connsiteY31" fmla="*/ 658368 h 2392070"/>
              <a:gd name="connsiteX32" fmla="*/ 2414016 w 4345229"/>
              <a:gd name="connsiteY32" fmla="*/ 694944 h 2392070"/>
              <a:gd name="connsiteX33" fmla="*/ 2406701 w 4345229"/>
              <a:gd name="connsiteY33" fmla="*/ 746150 h 2392070"/>
              <a:gd name="connsiteX34" fmla="*/ 2377440 w 4345229"/>
              <a:gd name="connsiteY34" fmla="*/ 768096 h 2392070"/>
              <a:gd name="connsiteX35" fmla="*/ 2355495 w 4345229"/>
              <a:gd name="connsiteY35" fmla="*/ 863193 h 2392070"/>
              <a:gd name="connsiteX36" fmla="*/ 2348180 w 4345229"/>
              <a:gd name="connsiteY36" fmla="*/ 980237 h 2392070"/>
              <a:gd name="connsiteX37" fmla="*/ 2333549 w 4345229"/>
              <a:gd name="connsiteY37" fmla="*/ 1038758 h 2392070"/>
              <a:gd name="connsiteX38" fmla="*/ 2326234 w 4345229"/>
              <a:gd name="connsiteY38" fmla="*/ 1075334 h 2392070"/>
              <a:gd name="connsiteX39" fmla="*/ 2318919 w 4345229"/>
              <a:gd name="connsiteY39" fmla="*/ 1097280 h 2392070"/>
              <a:gd name="connsiteX40" fmla="*/ 2311604 w 4345229"/>
              <a:gd name="connsiteY40" fmla="*/ 1126541 h 2392070"/>
              <a:gd name="connsiteX41" fmla="*/ 2282343 w 4345229"/>
              <a:gd name="connsiteY41" fmla="*/ 1133856 h 2392070"/>
              <a:gd name="connsiteX42" fmla="*/ 2231136 w 4345229"/>
              <a:gd name="connsiteY42" fmla="*/ 1177747 h 2392070"/>
              <a:gd name="connsiteX43" fmla="*/ 2216506 w 4345229"/>
              <a:gd name="connsiteY43" fmla="*/ 1199693 h 2392070"/>
              <a:gd name="connsiteX44" fmla="*/ 2165300 w 4345229"/>
              <a:gd name="connsiteY44" fmla="*/ 1228953 h 2392070"/>
              <a:gd name="connsiteX45" fmla="*/ 2157984 w 4345229"/>
              <a:gd name="connsiteY45" fmla="*/ 1250899 h 2392070"/>
              <a:gd name="connsiteX46" fmla="*/ 2121408 w 4345229"/>
              <a:gd name="connsiteY46" fmla="*/ 1294790 h 2392070"/>
              <a:gd name="connsiteX47" fmla="*/ 2077517 w 4345229"/>
              <a:gd name="connsiteY47" fmla="*/ 1324051 h 2392070"/>
              <a:gd name="connsiteX48" fmla="*/ 2055572 w 4345229"/>
              <a:gd name="connsiteY48" fmla="*/ 1367942 h 2392070"/>
              <a:gd name="connsiteX49" fmla="*/ 2040941 w 4345229"/>
              <a:gd name="connsiteY49" fmla="*/ 1389888 h 2392070"/>
              <a:gd name="connsiteX50" fmla="*/ 2018996 w 4345229"/>
              <a:gd name="connsiteY50" fmla="*/ 1441094 h 2392070"/>
              <a:gd name="connsiteX51" fmla="*/ 1989735 w 4345229"/>
              <a:gd name="connsiteY51" fmla="*/ 1499616 h 2392070"/>
              <a:gd name="connsiteX52" fmla="*/ 1945844 w 4345229"/>
              <a:gd name="connsiteY52" fmla="*/ 1492301 h 2392070"/>
              <a:gd name="connsiteX53" fmla="*/ 1938528 w 4345229"/>
              <a:gd name="connsiteY53" fmla="*/ 1470355 h 2392070"/>
              <a:gd name="connsiteX54" fmla="*/ 1923898 w 4345229"/>
              <a:gd name="connsiteY54" fmla="*/ 1382573 h 2392070"/>
              <a:gd name="connsiteX55" fmla="*/ 1909268 w 4345229"/>
              <a:gd name="connsiteY55" fmla="*/ 1338681 h 2392070"/>
              <a:gd name="connsiteX56" fmla="*/ 1901952 w 4345229"/>
              <a:gd name="connsiteY56" fmla="*/ 1316736 h 2392070"/>
              <a:gd name="connsiteX57" fmla="*/ 1894637 w 4345229"/>
              <a:gd name="connsiteY57" fmla="*/ 1075334 h 2392070"/>
              <a:gd name="connsiteX58" fmla="*/ 1880007 w 4345229"/>
              <a:gd name="connsiteY58" fmla="*/ 950976 h 2392070"/>
              <a:gd name="connsiteX59" fmla="*/ 1872692 w 4345229"/>
              <a:gd name="connsiteY59" fmla="*/ 833933 h 2392070"/>
              <a:gd name="connsiteX60" fmla="*/ 1858061 w 4345229"/>
              <a:gd name="connsiteY60" fmla="*/ 775411 h 2392070"/>
              <a:gd name="connsiteX61" fmla="*/ 1850746 w 4345229"/>
              <a:gd name="connsiteY61" fmla="*/ 746150 h 2392070"/>
              <a:gd name="connsiteX62" fmla="*/ 1836116 w 4345229"/>
              <a:gd name="connsiteY62" fmla="*/ 724205 h 2392070"/>
              <a:gd name="connsiteX63" fmla="*/ 1784909 w 4345229"/>
              <a:gd name="connsiteY63" fmla="*/ 731520 h 2392070"/>
              <a:gd name="connsiteX64" fmla="*/ 1777594 w 4345229"/>
              <a:gd name="connsiteY64" fmla="*/ 907085 h 2392070"/>
              <a:gd name="connsiteX65" fmla="*/ 1762964 w 4345229"/>
              <a:gd name="connsiteY65" fmla="*/ 1046073 h 2392070"/>
              <a:gd name="connsiteX66" fmla="*/ 1755648 w 4345229"/>
              <a:gd name="connsiteY66" fmla="*/ 1228953 h 2392070"/>
              <a:gd name="connsiteX67" fmla="*/ 1741018 w 4345229"/>
              <a:gd name="connsiteY67" fmla="*/ 1287475 h 2392070"/>
              <a:gd name="connsiteX68" fmla="*/ 1726388 w 4345229"/>
              <a:gd name="connsiteY68" fmla="*/ 1345997 h 2392070"/>
              <a:gd name="connsiteX69" fmla="*/ 1697127 w 4345229"/>
              <a:gd name="connsiteY69" fmla="*/ 1338681 h 2392070"/>
              <a:gd name="connsiteX70" fmla="*/ 1689812 w 4345229"/>
              <a:gd name="connsiteY70" fmla="*/ 1316736 h 2392070"/>
              <a:gd name="connsiteX71" fmla="*/ 1675181 w 4345229"/>
              <a:gd name="connsiteY71" fmla="*/ 1302105 h 2392070"/>
              <a:gd name="connsiteX72" fmla="*/ 1638605 w 4345229"/>
              <a:gd name="connsiteY72" fmla="*/ 1272845 h 2392070"/>
              <a:gd name="connsiteX73" fmla="*/ 1616660 w 4345229"/>
              <a:gd name="connsiteY73" fmla="*/ 1258214 h 2392070"/>
              <a:gd name="connsiteX74" fmla="*/ 1536192 w 4345229"/>
              <a:gd name="connsiteY74" fmla="*/ 1258214 h 2392070"/>
              <a:gd name="connsiteX75" fmla="*/ 1506932 w 4345229"/>
              <a:gd name="connsiteY75" fmla="*/ 1309421 h 2392070"/>
              <a:gd name="connsiteX76" fmla="*/ 1492301 w 4345229"/>
              <a:gd name="connsiteY76" fmla="*/ 1324051 h 2392070"/>
              <a:gd name="connsiteX77" fmla="*/ 1463040 w 4345229"/>
              <a:gd name="connsiteY77" fmla="*/ 1360627 h 2392070"/>
              <a:gd name="connsiteX78" fmla="*/ 1448410 w 4345229"/>
              <a:gd name="connsiteY78" fmla="*/ 1484985 h 2392070"/>
              <a:gd name="connsiteX79" fmla="*/ 1441095 w 4345229"/>
              <a:gd name="connsiteY79" fmla="*/ 1616659 h 2392070"/>
              <a:gd name="connsiteX80" fmla="*/ 1426464 w 4345229"/>
              <a:gd name="connsiteY80" fmla="*/ 1667865 h 2392070"/>
              <a:gd name="connsiteX81" fmla="*/ 1411834 w 4345229"/>
              <a:gd name="connsiteY81" fmla="*/ 1733702 h 2392070"/>
              <a:gd name="connsiteX82" fmla="*/ 1397204 w 4345229"/>
              <a:gd name="connsiteY82" fmla="*/ 1755648 h 2392070"/>
              <a:gd name="connsiteX83" fmla="*/ 1375258 w 4345229"/>
              <a:gd name="connsiteY83" fmla="*/ 1762963 h 2392070"/>
              <a:gd name="connsiteX84" fmla="*/ 1360628 w 4345229"/>
              <a:gd name="connsiteY84" fmla="*/ 1806854 h 2392070"/>
              <a:gd name="connsiteX85" fmla="*/ 1353312 w 4345229"/>
              <a:gd name="connsiteY85" fmla="*/ 1828800 h 2392070"/>
              <a:gd name="connsiteX86" fmla="*/ 1345997 w 4345229"/>
              <a:gd name="connsiteY86" fmla="*/ 1872691 h 2392070"/>
              <a:gd name="connsiteX87" fmla="*/ 1338682 w 4345229"/>
              <a:gd name="connsiteY87" fmla="*/ 1894637 h 2392070"/>
              <a:gd name="connsiteX88" fmla="*/ 1294791 w 4345229"/>
              <a:gd name="connsiteY88" fmla="*/ 1901952 h 2392070"/>
              <a:gd name="connsiteX89" fmla="*/ 1272845 w 4345229"/>
              <a:gd name="connsiteY89" fmla="*/ 1909267 h 2392070"/>
              <a:gd name="connsiteX90" fmla="*/ 1265530 w 4345229"/>
              <a:gd name="connsiteY90" fmla="*/ 1938528 h 2392070"/>
              <a:gd name="connsiteX91" fmla="*/ 1243584 w 4345229"/>
              <a:gd name="connsiteY91" fmla="*/ 1982419 h 2392070"/>
              <a:gd name="connsiteX92" fmla="*/ 1221639 w 4345229"/>
              <a:gd name="connsiteY92" fmla="*/ 1997049 h 2392070"/>
              <a:gd name="connsiteX93" fmla="*/ 1199693 w 4345229"/>
              <a:gd name="connsiteY93" fmla="*/ 1989734 h 2392070"/>
              <a:gd name="connsiteX94" fmla="*/ 1192378 w 4345229"/>
              <a:gd name="connsiteY94" fmla="*/ 1967789 h 2392070"/>
              <a:gd name="connsiteX95" fmla="*/ 1199693 w 4345229"/>
              <a:gd name="connsiteY95" fmla="*/ 1872691 h 2392070"/>
              <a:gd name="connsiteX96" fmla="*/ 1214324 w 4345229"/>
              <a:gd name="connsiteY96" fmla="*/ 1792224 h 2392070"/>
              <a:gd name="connsiteX97" fmla="*/ 1207008 w 4345229"/>
              <a:gd name="connsiteY97" fmla="*/ 1697126 h 2392070"/>
              <a:gd name="connsiteX98" fmla="*/ 1199693 w 4345229"/>
              <a:gd name="connsiteY98" fmla="*/ 1477670 h 2392070"/>
              <a:gd name="connsiteX99" fmla="*/ 1185063 w 4345229"/>
              <a:gd name="connsiteY99" fmla="*/ 1433779 h 2392070"/>
              <a:gd name="connsiteX100" fmla="*/ 1170432 w 4345229"/>
              <a:gd name="connsiteY100" fmla="*/ 1389888 h 2392070"/>
              <a:gd name="connsiteX101" fmla="*/ 1126541 w 4345229"/>
              <a:gd name="connsiteY101" fmla="*/ 1375257 h 2392070"/>
              <a:gd name="connsiteX102" fmla="*/ 1097280 w 4345229"/>
              <a:gd name="connsiteY102" fmla="*/ 1411833 h 2392070"/>
              <a:gd name="connsiteX103" fmla="*/ 1075335 w 4345229"/>
              <a:gd name="connsiteY103" fmla="*/ 1463040 h 2392070"/>
              <a:gd name="connsiteX104" fmla="*/ 1068020 w 4345229"/>
              <a:gd name="connsiteY104" fmla="*/ 1492301 h 2392070"/>
              <a:gd name="connsiteX105" fmla="*/ 1038759 w 4345229"/>
              <a:gd name="connsiteY105" fmla="*/ 1528877 h 2392070"/>
              <a:gd name="connsiteX106" fmla="*/ 1016813 w 4345229"/>
              <a:gd name="connsiteY106" fmla="*/ 1602029 h 2392070"/>
              <a:gd name="connsiteX107" fmla="*/ 1009498 w 4345229"/>
              <a:gd name="connsiteY107" fmla="*/ 1792224 h 2392070"/>
              <a:gd name="connsiteX108" fmla="*/ 1002183 w 4345229"/>
              <a:gd name="connsiteY108" fmla="*/ 1814169 h 2392070"/>
              <a:gd name="connsiteX109" fmla="*/ 987552 w 4345229"/>
              <a:gd name="connsiteY109" fmla="*/ 1836115 h 2392070"/>
              <a:gd name="connsiteX110" fmla="*/ 980237 w 4345229"/>
              <a:gd name="connsiteY110" fmla="*/ 1858061 h 2392070"/>
              <a:gd name="connsiteX111" fmla="*/ 972922 w 4345229"/>
              <a:gd name="connsiteY111" fmla="*/ 1894637 h 2392070"/>
              <a:gd name="connsiteX112" fmla="*/ 929031 w 4345229"/>
              <a:gd name="connsiteY112" fmla="*/ 1887321 h 2392070"/>
              <a:gd name="connsiteX113" fmla="*/ 907085 w 4345229"/>
              <a:gd name="connsiteY113" fmla="*/ 1836115 h 2392070"/>
              <a:gd name="connsiteX114" fmla="*/ 885140 w 4345229"/>
              <a:gd name="connsiteY114" fmla="*/ 1675181 h 2392070"/>
              <a:gd name="connsiteX115" fmla="*/ 877824 w 4345229"/>
              <a:gd name="connsiteY115" fmla="*/ 1653235 h 2392070"/>
              <a:gd name="connsiteX116" fmla="*/ 855879 w 4345229"/>
              <a:gd name="connsiteY116" fmla="*/ 1638605 h 2392070"/>
              <a:gd name="connsiteX117" fmla="*/ 841248 w 4345229"/>
              <a:gd name="connsiteY117" fmla="*/ 1653235 h 2392070"/>
              <a:gd name="connsiteX118" fmla="*/ 797357 w 4345229"/>
              <a:gd name="connsiteY118" fmla="*/ 1667865 h 2392070"/>
              <a:gd name="connsiteX119" fmla="*/ 768096 w 4345229"/>
              <a:gd name="connsiteY119" fmla="*/ 1682496 h 2392070"/>
              <a:gd name="connsiteX120" fmla="*/ 738836 w 4345229"/>
              <a:gd name="connsiteY120" fmla="*/ 1741017 h 2392070"/>
              <a:gd name="connsiteX121" fmla="*/ 724205 w 4345229"/>
              <a:gd name="connsiteY121" fmla="*/ 1858061 h 2392070"/>
              <a:gd name="connsiteX122" fmla="*/ 709575 w 4345229"/>
              <a:gd name="connsiteY122" fmla="*/ 1901952 h 2392070"/>
              <a:gd name="connsiteX123" fmla="*/ 702260 w 4345229"/>
              <a:gd name="connsiteY123" fmla="*/ 1923897 h 2392070"/>
              <a:gd name="connsiteX124" fmla="*/ 680314 w 4345229"/>
              <a:gd name="connsiteY124" fmla="*/ 1931213 h 2392070"/>
              <a:gd name="connsiteX125" fmla="*/ 665684 w 4345229"/>
              <a:gd name="connsiteY125" fmla="*/ 1975104 h 2392070"/>
              <a:gd name="connsiteX126" fmla="*/ 658368 w 4345229"/>
              <a:gd name="connsiteY126" fmla="*/ 1997049 h 2392070"/>
              <a:gd name="connsiteX127" fmla="*/ 643738 w 4345229"/>
              <a:gd name="connsiteY127" fmla="*/ 2077517 h 2392070"/>
              <a:gd name="connsiteX128" fmla="*/ 621792 w 4345229"/>
              <a:gd name="connsiteY128" fmla="*/ 2143353 h 2392070"/>
              <a:gd name="connsiteX129" fmla="*/ 599847 w 4345229"/>
              <a:gd name="connsiteY129" fmla="*/ 2172614 h 2392070"/>
              <a:gd name="connsiteX130" fmla="*/ 555956 w 4345229"/>
              <a:gd name="connsiteY130" fmla="*/ 2245766 h 2392070"/>
              <a:gd name="connsiteX131" fmla="*/ 541325 w 4345229"/>
              <a:gd name="connsiteY131" fmla="*/ 2289657 h 2392070"/>
              <a:gd name="connsiteX132" fmla="*/ 534010 w 4345229"/>
              <a:gd name="connsiteY132" fmla="*/ 2128723 h 2392070"/>
              <a:gd name="connsiteX133" fmla="*/ 526695 w 4345229"/>
              <a:gd name="connsiteY133" fmla="*/ 2106777 h 2392070"/>
              <a:gd name="connsiteX134" fmla="*/ 519380 w 4345229"/>
              <a:gd name="connsiteY134" fmla="*/ 1806854 h 2392070"/>
              <a:gd name="connsiteX135" fmla="*/ 512064 w 4345229"/>
              <a:gd name="connsiteY135" fmla="*/ 1777593 h 2392070"/>
              <a:gd name="connsiteX136" fmla="*/ 504749 w 4345229"/>
              <a:gd name="connsiteY136" fmla="*/ 1726387 h 2392070"/>
              <a:gd name="connsiteX137" fmla="*/ 497434 w 4345229"/>
              <a:gd name="connsiteY137" fmla="*/ 1748333 h 2392070"/>
              <a:gd name="connsiteX138" fmla="*/ 490119 w 4345229"/>
              <a:gd name="connsiteY138" fmla="*/ 1792224 h 2392070"/>
              <a:gd name="connsiteX139" fmla="*/ 460858 w 4345229"/>
              <a:gd name="connsiteY139" fmla="*/ 1821485 h 2392070"/>
              <a:gd name="connsiteX140" fmla="*/ 446228 w 4345229"/>
              <a:gd name="connsiteY140" fmla="*/ 1843430 h 2392070"/>
              <a:gd name="connsiteX141" fmla="*/ 431597 w 4345229"/>
              <a:gd name="connsiteY141" fmla="*/ 1901952 h 2392070"/>
              <a:gd name="connsiteX142" fmla="*/ 416967 w 4345229"/>
              <a:gd name="connsiteY142" fmla="*/ 2106777 h 2392070"/>
              <a:gd name="connsiteX143" fmla="*/ 409652 w 4345229"/>
              <a:gd name="connsiteY143" fmla="*/ 2136038 h 2392070"/>
              <a:gd name="connsiteX144" fmla="*/ 395021 w 4345229"/>
              <a:gd name="connsiteY144" fmla="*/ 2150669 h 2392070"/>
              <a:gd name="connsiteX145" fmla="*/ 373076 w 4345229"/>
              <a:gd name="connsiteY145" fmla="*/ 2187245 h 2392070"/>
              <a:gd name="connsiteX146" fmla="*/ 343815 w 4345229"/>
              <a:gd name="connsiteY146" fmla="*/ 2231136 h 2392070"/>
              <a:gd name="connsiteX147" fmla="*/ 329184 w 4345229"/>
              <a:gd name="connsiteY147" fmla="*/ 2275027 h 2392070"/>
              <a:gd name="connsiteX148" fmla="*/ 321869 w 4345229"/>
              <a:gd name="connsiteY148" fmla="*/ 2296973 h 2392070"/>
              <a:gd name="connsiteX149" fmla="*/ 314554 w 4345229"/>
              <a:gd name="connsiteY149" fmla="*/ 2165299 h 2392070"/>
              <a:gd name="connsiteX150" fmla="*/ 292608 w 4345229"/>
              <a:gd name="connsiteY150" fmla="*/ 2150669 h 2392070"/>
              <a:gd name="connsiteX151" fmla="*/ 285293 w 4345229"/>
              <a:gd name="connsiteY151" fmla="*/ 2070201 h 2392070"/>
              <a:gd name="connsiteX152" fmla="*/ 248717 w 4345229"/>
              <a:gd name="connsiteY152" fmla="*/ 2121408 h 2392070"/>
              <a:gd name="connsiteX153" fmla="*/ 226772 w 4345229"/>
              <a:gd name="connsiteY153" fmla="*/ 2143353 h 2392070"/>
              <a:gd name="connsiteX154" fmla="*/ 219456 w 4345229"/>
              <a:gd name="connsiteY154" fmla="*/ 2179929 h 2392070"/>
              <a:gd name="connsiteX155" fmla="*/ 190196 w 4345229"/>
              <a:gd name="connsiteY155" fmla="*/ 2194560 h 2392070"/>
              <a:gd name="connsiteX156" fmla="*/ 146304 w 4345229"/>
              <a:gd name="connsiteY156" fmla="*/ 2231136 h 2392070"/>
              <a:gd name="connsiteX157" fmla="*/ 109728 w 4345229"/>
              <a:gd name="connsiteY157" fmla="*/ 2282342 h 2392070"/>
              <a:gd name="connsiteX158" fmla="*/ 80468 w 4345229"/>
              <a:gd name="connsiteY158" fmla="*/ 2326233 h 2392070"/>
              <a:gd name="connsiteX159" fmla="*/ 36576 w 4345229"/>
              <a:gd name="connsiteY159" fmla="*/ 2333549 h 2392070"/>
              <a:gd name="connsiteX160" fmla="*/ 14631 w 4345229"/>
              <a:gd name="connsiteY160" fmla="*/ 2348179 h 2392070"/>
              <a:gd name="connsiteX161" fmla="*/ 0 w 4345229"/>
              <a:gd name="connsiteY161" fmla="*/ 2392070 h 23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4345229" h="2392070">
                <a:moveTo>
                  <a:pt x="4345229" y="0"/>
                </a:moveTo>
                <a:lnTo>
                  <a:pt x="4235501" y="7315"/>
                </a:lnTo>
                <a:lnTo>
                  <a:pt x="4074567" y="14630"/>
                </a:lnTo>
                <a:cubicBezTo>
                  <a:pt x="4050109" y="16159"/>
                  <a:pt x="4025799" y="19507"/>
                  <a:pt x="4001415" y="21945"/>
                </a:cubicBezTo>
                <a:cubicBezTo>
                  <a:pt x="3984117" y="26270"/>
                  <a:pt x="3952301" y="34718"/>
                  <a:pt x="3935578" y="36576"/>
                </a:cubicBezTo>
                <a:cubicBezTo>
                  <a:pt x="3905199" y="39951"/>
                  <a:pt x="3755441" y="49560"/>
                  <a:pt x="3730752" y="51206"/>
                </a:cubicBezTo>
                <a:cubicBezTo>
                  <a:pt x="3720999" y="53644"/>
                  <a:pt x="3711121" y="55632"/>
                  <a:pt x="3701492" y="58521"/>
                </a:cubicBezTo>
                <a:cubicBezTo>
                  <a:pt x="3686720" y="62953"/>
                  <a:pt x="3672562" y="69412"/>
                  <a:pt x="3657600" y="73152"/>
                </a:cubicBezTo>
                <a:cubicBezTo>
                  <a:pt x="3542617" y="101898"/>
                  <a:pt x="3669565" y="63463"/>
                  <a:pt x="3584448" y="87782"/>
                </a:cubicBezTo>
                <a:cubicBezTo>
                  <a:pt x="3541236" y="100128"/>
                  <a:pt x="3575696" y="96689"/>
                  <a:pt x="3503981" y="109728"/>
                </a:cubicBezTo>
                <a:cubicBezTo>
                  <a:pt x="3477159" y="114605"/>
                  <a:pt x="3450051" y="118114"/>
                  <a:pt x="3423514" y="124358"/>
                </a:cubicBezTo>
                <a:cubicBezTo>
                  <a:pt x="3376114" y="135511"/>
                  <a:pt x="3390654" y="139589"/>
                  <a:pt x="3350362" y="146304"/>
                </a:cubicBezTo>
                <a:cubicBezTo>
                  <a:pt x="3330970" y="149536"/>
                  <a:pt x="3311347" y="151181"/>
                  <a:pt x="3291840" y="153619"/>
                </a:cubicBezTo>
                <a:cubicBezTo>
                  <a:pt x="3230980" y="173906"/>
                  <a:pt x="3327969" y="143030"/>
                  <a:pt x="3218688" y="168249"/>
                </a:cubicBezTo>
                <a:cubicBezTo>
                  <a:pt x="3203661" y="171717"/>
                  <a:pt x="3189427" y="178003"/>
                  <a:pt x="3174797" y="182880"/>
                </a:cubicBezTo>
                <a:cubicBezTo>
                  <a:pt x="3130784" y="197552"/>
                  <a:pt x="3082138" y="187757"/>
                  <a:pt x="3035808" y="190195"/>
                </a:cubicBezTo>
                <a:cubicBezTo>
                  <a:pt x="3016301" y="192633"/>
                  <a:pt x="2996892" y="196058"/>
                  <a:pt x="2977287" y="197510"/>
                </a:cubicBezTo>
                <a:cubicBezTo>
                  <a:pt x="2931020" y="200937"/>
                  <a:pt x="2884501" y="200625"/>
                  <a:pt x="2838298" y="204825"/>
                </a:cubicBezTo>
                <a:cubicBezTo>
                  <a:pt x="2826101" y="205934"/>
                  <a:pt x="2794834" y="222347"/>
                  <a:pt x="2787092" y="226771"/>
                </a:cubicBezTo>
                <a:cubicBezTo>
                  <a:pt x="2779459" y="231133"/>
                  <a:pt x="2773180" y="237830"/>
                  <a:pt x="2765146" y="241401"/>
                </a:cubicBezTo>
                <a:cubicBezTo>
                  <a:pt x="2751053" y="247664"/>
                  <a:pt x="2721255" y="256032"/>
                  <a:pt x="2721255" y="256032"/>
                </a:cubicBezTo>
                <a:cubicBezTo>
                  <a:pt x="2716378" y="260909"/>
                  <a:pt x="2712538" y="267114"/>
                  <a:pt x="2706624" y="270662"/>
                </a:cubicBezTo>
                <a:cubicBezTo>
                  <a:pt x="2677459" y="288160"/>
                  <a:pt x="2628329" y="272854"/>
                  <a:pt x="2604212" y="270662"/>
                </a:cubicBezTo>
                <a:cubicBezTo>
                  <a:pt x="2584705" y="273100"/>
                  <a:pt x="2564520" y="272328"/>
                  <a:pt x="2545690" y="277977"/>
                </a:cubicBezTo>
                <a:cubicBezTo>
                  <a:pt x="2539084" y="279959"/>
                  <a:pt x="2536446" y="288300"/>
                  <a:pt x="2531060" y="292608"/>
                </a:cubicBezTo>
                <a:cubicBezTo>
                  <a:pt x="2524195" y="298100"/>
                  <a:pt x="2516429" y="302361"/>
                  <a:pt x="2509114" y="307238"/>
                </a:cubicBezTo>
                <a:cubicBezTo>
                  <a:pt x="2481909" y="348047"/>
                  <a:pt x="2499310" y="314857"/>
                  <a:pt x="2487168" y="387705"/>
                </a:cubicBezTo>
                <a:cubicBezTo>
                  <a:pt x="2485515" y="397622"/>
                  <a:pt x="2486133" y="409115"/>
                  <a:pt x="2479853" y="416966"/>
                </a:cubicBezTo>
                <a:cubicBezTo>
                  <a:pt x="2475036" y="422987"/>
                  <a:pt x="2465223" y="421843"/>
                  <a:pt x="2457908" y="424281"/>
                </a:cubicBezTo>
                <a:cubicBezTo>
                  <a:pt x="2440098" y="477711"/>
                  <a:pt x="2447017" y="453211"/>
                  <a:pt x="2435962" y="497433"/>
                </a:cubicBezTo>
                <a:cubicBezTo>
                  <a:pt x="2433524" y="541324"/>
                  <a:pt x="2432627" y="585329"/>
                  <a:pt x="2428647" y="629107"/>
                </a:cubicBezTo>
                <a:cubicBezTo>
                  <a:pt x="2427737" y="639120"/>
                  <a:pt x="2423513" y="648554"/>
                  <a:pt x="2421332" y="658368"/>
                </a:cubicBezTo>
                <a:cubicBezTo>
                  <a:pt x="2418635" y="670505"/>
                  <a:pt x="2416060" y="682680"/>
                  <a:pt x="2414016" y="694944"/>
                </a:cubicBezTo>
                <a:cubicBezTo>
                  <a:pt x="2411181" y="711951"/>
                  <a:pt x="2414412" y="730728"/>
                  <a:pt x="2406701" y="746150"/>
                </a:cubicBezTo>
                <a:cubicBezTo>
                  <a:pt x="2401249" y="757055"/>
                  <a:pt x="2387194" y="760781"/>
                  <a:pt x="2377440" y="768096"/>
                </a:cubicBezTo>
                <a:cubicBezTo>
                  <a:pt x="2357358" y="828344"/>
                  <a:pt x="2364991" y="796720"/>
                  <a:pt x="2355495" y="863193"/>
                </a:cubicBezTo>
                <a:cubicBezTo>
                  <a:pt x="2353057" y="902208"/>
                  <a:pt x="2351886" y="941322"/>
                  <a:pt x="2348180" y="980237"/>
                </a:cubicBezTo>
                <a:cubicBezTo>
                  <a:pt x="2344032" y="1023789"/>
                  <a:pt x="2341893" y="1005380"/>
                  <a:pt x="2333549" y="1038758"/>
                </a:cubicBezTo>
                <a:cubicBezTo>
                  <a:pt x="2330533" y="1050820"/>
                  <a:pt x="2329249" y="1063272"/>
                  <a:pt x="2326234" y="1075334"/>
                </a:cubicBezTo>
                <a:cubicBezTo>
                  <a:pt x="2324364" y="1082815"/>
                  <a:pt x="2321037" y="1089866"/>
                  <a:pt x="2318919" y="1097280"/>
                </a:cubicBezTo>
                <a:cubicBezTo>
                  <a:pt x="2316157" y="1106947"/>
                  <a:pt x="2318713" y="1119432"/>
                  <a:pt x="2311604" y="1126541"/>
                </a:cubicBezTo>
                <a:cubicBezTo>
                  <a:pt x="2304495" y="1133650"/>
                  <a:pt x="2292097" y="1131418"/>
                  <a:pt x="2282343" y="1133856"/>
                </a:cubicBezTo>
                <a:cubicBezTo>
                  <a:pt x="2246865" y="1169334"/>
                  <a:pt x="2264559" y="1155466"/>
                  <a:pt x="2231136" y="1177747"/>
                </a:cubicBezTo>
                <a:cubicBezTo>
                  <a:pt x="2226259" y="1185062"/>
                  <a:pt x="2222723" y="1193476"/>
                  <a:pt x="2216506" y="1199693"/>
                </a:cubicBezTo>
                <a:cubicBezTo>
                  <a:pt x="2194364" y="1221835"/>
                  <a:pt x="2190408" y="1220584"/>
                  <a:pt x="2165300" y="1228953"/>
                </a:cubicBezTo>
                <a:cubicBezTo>
                  <a:pt x="2162861" y="1236268"/>
                  <a:pt x="2161433" y="1244002"/>
                  <a:pt x="2157984" y="1250899"/>
                </a:cubicBezTo>
                <a:cubicBezTo>
                  <a:pt x="2150298" y="1266271"/>
                  <a:pt x="2134648" y="1284492"/>
                  <a:pt x="2121408" y="1294790"/>
                </a:cubicBezTo>
                <a:cubicBezTo>
                  <a:pt x="2107528" y="1305585"/>
                  <a:pt x="2077517" y="1324051"/>
                  <a:pt x="2077517" y="1324051"/>
                </a:cubicBezTo>
                <a:cubicBezTo>
                  <a:pt x="2035582" y="1386956"/>
                  <a:pt x="2085863" y="1307361"/>
                  <a:pt x="2055572" y="1367942"/>
                </a:cubicBezTo>
                <a:cubicBezTo>
                  <a:pt x="2051640" y="1375806"/>
                  <a:pt x="2045818" y="1382573"/>
                  <a:pt x="2040941" y="1389888"/>
                </a:cubicBezTo>
                <a:cubicBezTo>
                  <a:pt x="2021592" y="1467287"/>
                  <a:pt x="2047862" y="1376148"/>
                  <a:pt x="2018996" y="1441094"/>
                </a:cubicBezTo>
                <a:cubicBezTo>
                  <a:pt x="1992097" y="1501615"/>
                  <a:pt x="2019781" y="1469568"/>
                  <a:pt x="1989735" y="1499616"/>
                </a:cubicBezTo>
                <a:cubicBezTo>
                  <a:pt x="1975105" y="1497178"/>
                  <a:pt x="1958722" y="1499660"/>
                  <a:pt x="1945844" y="1492301"/>
                </a:cubicBezTo>
                <a:cubicBezTo>
                  <a:pt x="1939149" y="1488475"/>
                  <a:pt x="1940040" y="1477916"/>
                  <a:pt x="1938528" y="1470355"/>
                </a:cubicBezTo>
                <a:cubicBezTo>
                  <a:pt x="1932710" y="1441267"/>
                  <a:pt x="1933278" y="1410715"/>
                  <a:pt x="1923898" y="1382573"/>
                </a:cubicBezTo>
                <a:lnTo>
                  <a:pt x="1909268" y="1338681"/>
                </a:lnTo>
                <a:lnTo>
                  <a:pt x="1901952" y="1316736"/>
                </a:lnTo>
                <a:cubicBezTo>
                  <a:pt x="1899514" y="1236269"/>
                  <a:pt x="1898211" y="1155759"/>
                  <a:pt x="1894637" y="1075334"/>
                </a:cubicBezTo>
                <a:cubicBezTo>
                  <a:pt x="1891298" y="1000205"/>
                  <a:pt x="1890959" y="1005739"/>
                  <a:pt x="1880007" y="950976"/>
                </a:cubicBezTo>
                <a:cubicBezTo>
                  <a:pt x="1877569" y="911962"/>
                  <a:pt x="1876398" y="872847"/>
                  <a:pt x="1872692" y="833933"/>
                </a:cubicBezTo>
                <a:cubicBezTo>
                  <a:pt x="1869505" y="800476"/>
                  <a:pt x="1865809" y="802529"/>
                  <a:pt x="1858061" y="775411"/>
                </a:cubicBezTo>
                <a:cubicBezTo>
                  <a:pt x="1855299" y="765744"/>
                  <a:pt x="1854706" y="755391"/>
                  <a:pt x="1850746" y="746150"/>
                </a:cubicBezTo>
                <a:cubicBezTo>
                  <a:pt x="1847283" y="738069"/>
                  <a:pt x="1840993" y="731520"/>
                  <a:pt x="1836116" y="724205"/>
                </a:cubicBezTo>
                <a:cubicBezTo>
                  <a:pt x="1819047" y="726643"/>
                  <a:pt x="1790164" y="715098"/>
                  <a:pt x="1784909" y="731520"/>
                </a:cubicBezTo>
                <a:cubicBezTo>
                  <a:pt x="1767057" y="787306"/>
                  <a:pt x="1780843" y="848603"/>
                  <a:pt x="1777594" y="907085"/>
                </a:cubicBezTo>
                <a:cubicBezTo>
                  <a:pt x="1773618" y="978652"/>
                  <a:pt x="1771630" y="985412"/>
                  <a:pt x="1762964" y="1046073"/>
                </a:cubicBezTo>
                <a:cubicBezTo>
                  <a:pt x="1760525" y="1107033"/>
                  <a:pt x="1759706" y="1168079"/>
                  <a:pt x="1755648" y="1228953"/>
                </a:cubicBezTo>
                <a:cubicBezTo>
                  <a:pt x="1753543" y="1260532"/>
                  <a:pt x="1748096" y="1261522"/>
                  <a:pt x="1741018" y="1287475"/>
                </a:cubicBezTo>
                <a:cubicBezTo>
                  <a:pt x="1735728" y="1306874"/>
                  <a:pt x="1726388" y="1345997"/>
                  <a:pt x="1726388" y="1345997"/>
                </a:cubicBezTo>
                <a:cubicBezTo>
                  <a:pt x="1716634" y="1343558"/>
                  <a:pt x="1704978" y="1344962"/>
                  <a:pt x="1697127" y="1338681"/>
                </a:cubicBezTo>
                <a:cubicBezTo>
                  <a:pt x="1691106" y="1333864"/>
                  <a:pt x="1693779" y="1323348"/>
                  <a:pt x="1689812" y="1316736"/>
                </a:cubicBezTo>
                <a:cubicBezTo>
                  <a:pt x="1686263" y="1310822"/>
                  <a:pt x="1679490" y="1307491"/>
                  <a:pt x="1675181" y="1302105"/>
                </a:cubicBezTo>
                <a:cubicBezTo>
                  <a:pt x="1651117" y="1272025"/>
                  <a:pt x="1673414" y="1284448"/>
                  <a:pt x="1638605" y="1272845"/>
                </a:cubicBezTo>
                <a:cubicBezTo>
                  <a:pt x="1631290" y="1267968"/>
                  <a:pt x="1625001" y="1260994"/>
                  <a:pt x="1616660" y="1258214"/>
                </a:cubicBezTo>
                <a:cubicBezTo>
                  <a:pt x="1578054" y="1245345"/>
                  <a:pt x="1572601" y="1250932"/>
                  <a:pt x="1536192" y="1258214"/>
                </a:cubicBezTo>
                <a:cubicBezTo>
                  <a:pt x="1526182" y="1278235"/>
                  <a:pt x="1520716" y="1292191"/>
                  <a:pt x="1506932" y="1309421"/>
                </a:cubicBezTo>
                <a:cubicBezTo>
                  <a:pt x="1502624" y="1314807"/>
                  <a:pt x="1496609" y="1318665"/>
                  <a:pt x="1492301" y="1324051"/>
                </a:cubicBezTo>
                <a:cubicBezTo>
                  <a:pt x="1455389" y="1370191"/>
                  <a:pt x="1498367" y="1325303"/>
                  <a:pt x="1463040" y="1360627"/>
                </a:cubicBezTo>
                <a:cubicBezTo>
                  <a:pt x="1455890" y="1410677"/>
                  <a:pt x="1452280" y="1430800"/>
                  <a:pt x="1448410" y="1484985"/>
                </a:cubicBezTo>
                <a:cubicBezTo>
                  <a:pt x="1445278" y="1528832"/>
                  <a:pt x="1445075" y="1572881"/>
                  <a:pt x="1441095" y="1616659"/>
                </a:cubicBezTo>
                <a:cubicBezTo>
                  <a:pt x="1439139" y="1638172"/>
                  <a:pt x="1431415" y="1648062"/>
                  <a:pt x="1426464" y="1667865"/>
                </a:cubicBezTo>
                <a:cubicBezTo>
                  <a:pt x="1424381" y="1676198"/>
                  <a:pt x="1416340" y="1723188"/>
                  <a:pt x="1411834" y="1733702"/>
                </a:cubicBezTo>
                <a:cubicBezTo>
                  <a:pt x="1408371" y="1741783"/>
                  <a:pt x="1404069" y="1750156"/>
                  <a:pt x="1397204" y="1755648"/>
                </a:cubicBezTo>
                <a:cubicBezTo>
                  <a:pt x="1391183" y="1760465"/>
                  <a:pt x="1382573" y="1760525"/>
                  <a:pt x="1375258" y="1762963"/>
                </a:cubicBezTo>
                <a:lnTo>
                  <a:pt x="1360628" y="1806854"/>
                </a:lnTo>
                <a:lnTo>
                  <a:pt x="1353312" y="1828800"/>
                </a:lnTo>
                <a:cubicBezTo>
                  <a:pt x="1350874" y="1843430"/>
                  <a:pt x="1349214" y="1858212"/>
                  <a:pt x="1345997" y="1872691"/>
                </a:cubicBezTo>
                <a:cubicBezTo>
                  <a:pt x="1344324" y="1880218"/>
                  <a:pt x="1345377" y="1890811"/>
                  <a:pt x="1338682" y="1894637"/>
                </a:cubicBezTo>
                <a:cubicBezTo>
                  <a:pt x="1325804" y="1901996"/>
                  <a:pt x="1309270" y="1898735"/>
                  <a:pt x="1294791" y="1901952"/>
                </a:cubicBezTo>
                <a:cubicBezTo>
                  <a:pt x="1287264" y="1903625"/>
                  <a:pt x="1280160" y="1906829"/>
                  <a:pt x="1272845" y="1909267"/>
                </a:cubicBezTo>
                <a:cubicBezTo>
                  <a:pt x="1270407" y="1919021"/>
                  <a:pt x="1268292" y="1928861"/>
                  <a:pt x="1265530" y="1938528"/>
                </a:cubicBezTo>
                <a:cubicBezTo>
                  <a:pt x="1260770" y="1955188"/>
                  <a:pt x="1256408" y="1969595"/>
                  <a:pt x="1243584" y="1982419"/>
                </a:cubicBezTo>
                <a:cubicBezTo>
                  <a:pt x="1237367" y="1988636"/>
                  <a:pt x="1228954" y="1992172"/>
                  <a:pt x="1221639" y="1997049"/>
                </a:cubicBezTo>
                <a:cubicBezTo>
                  <a:pt x="1214324" y="1994611"/>
                  <a:pt x="1205146" y="1995186"/>
                  <a:pt x="1199693" y="1989734"/>
                </a:cubicBezTo>
                <a:cubicBezTo>
                  <a:pt x="1194241" y="1984282"/>
                  <a:pt x="1192378" y="1975500"/>
                  <a:pt x="1192378" y="1967789"/>
                </a:cubicBezTo>
                <a:cubicBezTo>
                  <a:pt x="1192378" y="1935996"/>
                  <a:pt x="1196679" y="1904341"/>
                  <a:pt x="1199693" y="1872691"/>
                </a:cubicBezTo>
                <a:cubicBezTo>
                  <a:pt x="1205207" y="1814787"/>
                  <a:pt x="1201872" y="1829575"/>
                  <a:pt x="1214324" y="1792224"/>
                </a:cubicBezTo>
                <a:cubicBezTo>
                  <a:pt x="1211885" y="1760525"/>
                  <a:pt x="1208485" y="1728885"/>
                  <a:pt x="1207008" y="1697126"/>
                </a:cubicBezTo>
                <a:cubicBezTo>
                  <a:pt x="1203607" y="1624012"/>
                  <a:pt x="1205771" y="1550610"/>
                  <a:pt x="1199693" y="1477670"/>
                </a:cubicBezTo>
                <a:cubicBezTo>
                  <a:pt x="1198412" y="1462302"/>
                  <a:pt x="1189940" y="1448409"/>
                  <a:pt x="1185063" y="1433779"/>
                </a:cubicBezTo>
                <a:cubicBezTo>
                  <a:pt x="1185063" y="1433778"/>
                  <a:pt x="1170434" y="1389889"/>
                  <a:pt x="1170432" y="1389888"/>
                </a:cubicBezTo>
                <a:lnTo>
                  <a:pt x="1126541" y="1375257"/>
                </a:lnTo>
                <a:cubicBezTo>
                  <a:pt x="1114745" y="1387054"/>
                  <a:pt x="1104200" y="1395688"/>
                  <a:pt x="1097280" y="1411833"/>
                </a:cubicBezTo>
                <a:cubicBezTo>
                  <a:pt x="1068933" y="1477974"/>
                  <a:pt x="1112069" y="1407937"/>
                  <a:pt x="1075335" y="1463040"/>
                </a:cubicBezTo>
                <a:cubicBezTo>
                  <a:pt x="1072897" y="1472794"/>
                  <a:pt x="1071980" y="1483060"/>
                  <a:pt x="1068020" y="1492301"/>
                </a:cubicBezTo>
                <a:cubicBezTo>
                  <a:pt x="1061100" y="1508446"/>
                  <a:pt x="1050555" y="1517080"/>
                  <a:pt x="1038759" y="1528877"/>
                </a:cubicBezTo>
                <a:cubicBezTo>
                  <a:pt x="1020949" y="1582306"/>
                  <a:pt x="1027868" y="1557807"/>
                  <a:pt x="1016813" y="1602029"/>
                </a:cubicBezTo>
                <a:cubicBezTo>
                  <a:pt x="1014375" y="1665427"/>
                  <a:pt x="1013863" y="1728929"/>
                  <a:pt x="1009498" y="1792224"/>
                </a:cubicBezTo>
                <a:cubicBezTo>
                  <a:pt x="1008968" y="1799916"/>
                  <a:pt x="1005631" y="1807272"/>
                  <a:pt x="1002183" y="1814169"/>
                </a:cubicBezTo>
                <a:cubicBezTo>
                  <a:pt x="998251" y="1822033"/>
                  <a:pt x="992429" y="1828800"/>
                  <a:pt x="987552" y="1836115"/>
                </a:cubicBezTo>
                <a:cubicBezTo>
                  <a:pt x="985114" y="1843430"/>
                  <a:pt x="982107" y="1850580"/>
                  <a:pt x="980237" y="1858061"/>
                </a:cubicBezTo>
                <a:cubicBezTo>
                  <a:pt x="977222" y="1870123"/>
                  <a:pt x="983717" y="1888468"/>
                  <a:pt x="972922" y="1894637"/>
                </a:cubicBezTo>
                <a:cubicBezTo>
                  <a:pt x="960044" y="1901996"/>
                  <a:pt x="943661" y="1889760"/>
                  <a:pt x="929031" y="1887321"/>
                </a:cubicBezTo>
                <a:cubicBezTo>
                  <a:pt x="923830" y="1876920"/>
                  <a:pt x="908741" y="1850193"/>
                  <a:pt x="907085" y="1836115"/>
                </a:cubicBezTo>
                <a:cubicBezTo>
                  <a:pt x="896689" y="1747743"/>
                  <a:pt x="909039" y="1746872"/>
                  <a:pt x="885140" y="1675181"/>
                </a:cubicBezTo>
                <a:cubicBezTo>
                  <a:pt x="882701" y="1667866"/>
                  <a:pt x="882641" y="1659256"/>
                  <a:pt x="877824" y="1653235"/>
                </a:cubicBezTo>
                <a:cubicBezTo>
                  <a:pt x="872332" y="1646370"/>
                  <a:pt x="863194" y="1643482"/>
                  <a:pt x="855879" y="1638605"/>
                </a:cubicBezTo>
                <a:cubicBezTo>
                  <a:pt x="851002" y="1643482"/>
                  <a:pt x="847417" y="1650151"/>
                  <a:pt x="841248" y="1653235"/>
                </a:cubicBezTo>
                <a:cubicBezTo>
                  <a:pt x="827454" y="1660132"/>
                  <a:pt x="811150" y="1660968"/>
                  <a:pt x="797357" y="1667865"/>
                </a:cubicBezTo>
                <a:lnTo>
                  <a:pt x="768096" y="1682496"/>
                </a:lnTo>
                <a:cubicBezTo>
                  <a:pt x="755287" y="1701709"/>
                  <a:pt x="743131" y="1716678"/>
                  <a:pt x="738836" y="1741017"/>
                </a:cubicBezTo>
                <a:cubicBezTo>
                  <a:pt x="720611" y="1844290"/>
                  <a:pt x="742091" y="1798441"/>
                  <a:pt x="724205" y="1858061"/>
                </a:cubicBezTo>
                <a:cubicBezTo>
                  <a:pt x="719774" y="1872832"/>
                  <a:pt x="714452" y="1887322"/>
                  <a:pt x="709575" y="1901952"/>
                </a:cubicBezTo>
                <a:cubicBezTo>
                  <a:pt x="707137" y="1909267"/>
                  <a:pt x="709575" y="1921458"/>
                  <a:pt x="702260" y="1923897"/>
                </a:cubicBezTo>
                <a:lnTo>
                  <a:pt x="680314" y="1931213"/>
                </a:lnTo>
                <a:lnTo>
                  <a:pt x="665684" y="1975104"/>
                </a:lnTo>
                <a:cubicBezTo>
                  <a:pt x="663246" y="1982419"/>
                  <a:pt x="659747" y="1989463"/>
                  <a:pt x="658368" y="1997049"/>
                </a:cubicBezTo>
                <a:cubicBezTo>
                  <a:pt x="653491" y="2023872"/>
                  <a:pt x="649084" y="2050784"/>
                  <a:pt x="643738" y="2077517"/>
                </a:cubicBezTo>
                <a:cubicBezTo>
                  <a:pt x="639595" y="2098233"/>
                  <a:pt x="631854" y="2125241"/>
                  <a:pt x="621792" y="2143353"/>
                </a:cubicBezTo>
                <a:cubicBezTo>
                  <a:pt x="615871" y="2154011"/>
                  <a:pt x="606839" y="2162626"/>
                  <a:pt x="599847" y="2172614"/>
                </a:cubicBezTo>
                <a:cubicBezTo>
                  <a:pt x="583813" y="2195519"/>
                  <a:pt x="566495" y="2219420"/>
                  <a:pt x="555956" y="2245766"/>
                </a:cubicBezTo>
                <a:cubicBezTo>
                  <a:pt x="550228" y="2260085"/>
                  <a:pt x="541325" y="2289657"/>
                  <a:pt x="541325" y="2289657"/>
                </a:cubicBezTo>
                <a:cubicBezTo>
                  <a:pt x="538887" y="2236012"/>
                  <a:pt x="538292" y="2182252"/>
                  <a:pt x="534010" y="2128723"/>
                </a:cubicBezTo>
                <a:cubicBezTo>
                  <a:pt x="533395" y="2121037"/>
                  <a:pt x="527045" y="2114480"/>
                  <a:pt x="526695" y="2106777"/>
                </a:cubicBezTo>
                <a:cubicBezTo>
                  <a:pt x="522154" y="2006876"/>
                  <a:pt x="523820" y="1906759"/>
                  <a:pt x="519380" y="1806854"/>
                </a:cubicBezTo>
                <a:cubicBezTo>
                  <a:pt x="518934" y="1796810"/>
                  <a:pt x="513863" y="1787485"/>
                  <a:pt x="512064" y="1777593"/>
                </a:cubicBezTo>
                <a:cubicBezTo>
                  <a:pt x="508980" y="1760629"/>
                  <a:pt x="507187" y="1743456"/>
                  <a:pt x="504749" y="1726387"/>
                </a:cubicBezTo>
                <a:cubicBezTo>
                  <a:pt x="502311" y="1733702"/>
                  <a:pt x="499107" y="1740806"/>
                  <a:pt x="497434" y="1748333"/>
                </a:cubicBezTo>
                <a:cubicBezTo>
                  <a:pt x="494217" y="1762812"/>
                  <a:pt x="496752" y="1778958"/>
                  <a:pt x="490119" y="1792224"/>
                </a:cubicBezTo>
                <a:cubicBezTo>
                  <a:pt x="483950" y="1804562"/>
                  <a:pt x="468509" y="1810008"/>
                  <a:pt x="460858" y="1821485"/>
                </a:cubicBezTo>
                <a:cubicBezTo>
                  <a:pt x="455981" y="1828800"/>
                  <a:pt x="450160" y="1835567"/>
                  <a:pt x="446228" y="1843430"/>
                </a:cubicBezTo>
                <a:cubicBezTo>
                  <a:pt x="438728" y="1858429"/>
                  <a:pt x="434380" y="1888034"/>
                  <a:pt x="431597" y="1901952"/>
                </a:cubicBezTo>
                <a:cubicBezTo>
                  <a:pt x="428045" y="1972999"/>
                  <a:pt x="428428" y="2038008"/>
                  <a:pt x="416967" y="2106777"/>
                </a:cubicBezTo>
                <a:cubicBezTo>
                  <a:pt x="415314" y="2116694"/>
                  <a:pt x="414148" y="2127046"/>
                  <a:pt x="409652" y="2136038"/>
                </a:cubicBezTo>
                <a:cubicBezTo>
                  <a:pt x="406568" y="2142207"/>
                  <a:pt x="399030" y="2145057"/>
                  <a:pt x="395021" y="2150669"/>
                </a:cubicBezTo>
                <a:cubicBezTo>
                  <a:pt x="386757" y="2162239"/>
                  <a:pt x="379981" y="2174816"/>
                  <a:pt x="373076" y="2187245"/>
                </a:cubicBezTo>
                <a:cubicBezTo>
                  <a:pt x="350934" y="2227101"/>
                  <a:pt x="368955" y="2205994"/>
                  <a:pt x="343815" y="2231136"/>
                </a:cubicBezTo>
                <a:lnTo>
                  <a:pt x="329184" y="2275027"/>
                </a:lnTo>
                <a:lnTo>
                  <a:pt x="321869" y="2296973"/>
                </a:lnTo>
                <a:cubicBezTo>
                  <a:pt x="319431" y="2253082"/>
                  <a:pt x="323175" y="2208404"/>
                  <a:pt x="314554" y="2165299"/>
                </a:cubicBezTo>
                <a:cubicBezTo>
                  <a:pt x="312830" y="2156678"/>
                  <a:pt x="295194" y="2159072"/>
                  <a:pt x="292608" y="2150669"/>
                </a:cubicBezTo>
                <a:cubicBezTo>
                  <a:pt x="284687" y="2124927"/>
                  <a:pt x="287731" y="2097024"/>
                  <a:pt x="285293" y="2070201"/>
                </a:cubicBezTo>
                <a:cubicBezTo>
                  <a:pt x="268225" y="2121408"/>
                  <a:pt x="285294" y="2109216"/>
                  <a:pt x="248717" y="2121408"/>
                </a:cubicBezTo>
                <a:cubicBezTo>
                  <a:pt x="241402" y="2128723"/>
                  <a:pt x="231398" y="2134100"/>
                  <a:pt x="226772" y="2143353"/>
                </a:cubicBezTo>
                <a:cubicBezTo>
                  <a:pt x="221211" y="2154474"/>
                  <a:pt x="226683" y="2169811"/>
                  <a:pt x="219456" y="2179929"/>
                </a:cubicBezTo>
                <a:cubicBezTo>
                  <a:pt x="213118" y="2188803"/>
                  <a:pt x="199664" y="2189150"/>
                  <a:pt x="190196" y="2194560"/>
                </a:cubicBezTo>
                <a:cubicBezTo>
                  <a:pt x="166429" y="2208141"/>
                  <a:pt x="166480" y="2210960"/>
                  <a:pt x="146304" y="2231136"/>
                </a:cubicBezTo>
                <a:cubicBezTo>
                  <a:pt x="114543" y="2294661"/>
                  <a:pt x="151248" y="2228959"/>
                  <a:pt x="109728" y="2282342"/>
                </a:cubicBezTo>
                <a:cubicBezTo>
                  <a:pt x="98933" y="2296221"/>
                  <a:pt x="97812" y="2323342"/>
                  <a:pt x="80468" y="2326233"/>
                </a:cubicBezTo>
                <a:lnTo>
                  <a:pt x="36576" y="2333549"/>
                </a:lnTo>
                <a:cubicBezTo>
                  <a:pt x="29261" y="2338426"/>
                  <a:pt x="19291" y="2340724"/>
                  <a:pt x="14631" y="2348179"/>
                </a:cubicBezTo>
                <a:cubicBezTo>
                  <a:pt x="6457" y="2361257"/>
                  <a:pt x="0" y="2392070"/>
                  <a:pt x="0" y="2392070"/>
                </a:cubicBezTo>
              </a:path>
            </a:pathLst>
          </a:custGeom>
          <a:noFill/>
          <a:ln w="25400" cap="flat" cmpd="sng" algn="ctr">
            <a:solidFill>
              <a:srgbClr val="FF0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8" name="TextBox 37"/>
          <p:cNvSpPr txBox="1"/>
          <p:nvPr/>
        </p:nvSpPr>
        <p:spPr>
          <a:xfrm>
            <a:off x="1264592" y="5713490"/>
            <a:ext cx="5902453" cy="861774"/>
          </a:xfrm>
          <a:prstGeom prst="rect">
            <a:avLst/>
          </a:prstGeom>
          <a:noFill/>
        </p:spPr>
        <p:txBody>
          <a:bodyPr wrap="square" rtlCol="0">
            <a:spAutoFit/>
          </a:bodyPr>
          <a:lstStyle/>
          <a:p>
            <a:r>
              <a:rPr lang="en-US" b="1" dirty="0">
                <a:solidFill>
                  <a:srgbClr val="FF0000"/>
                </a:solidFill>
              </a:rPr>
              <a:t>Red: </a:t>
            </a:r>
            <a:r>
              <a:rPr lang="en-US" dirty="0"/>
              <a:t>high variance, training error low </a:t>
            </a:r>
          </a:p>
          <a:p>
            <a:r>
              <a:rPr lang="en-US" b="1" dirty="0">
                <a:solidFill>
                  <a:schemeClr val="tx2">
                    <a:lumMod val="50000"/>
                    <a:lumOff val="50000"/>
                  </a:schemeClr>
                </a:solidFill>
              </a:rPr>
              <a:t>Blue: </a:t>
            </a:r>
            <a:r>
              <a:rPr lang="en-US" dirty="0"/>
              <a:t>high bias, training error high</a:t>
            </a:r>
          </a:p>
        </p:txBody>
      </p:sp>
      <p:sp>
        <p:nvSpPr>
          <p:cNvPr id="40" name="TextBox 39"/>
          <p:cNvSpPr txBox="1"/>
          <p:nvPr/>
        </p:nvSpPr>
        <p:spPr>
          <a:xfrm>
            <a:off x="5987272" y="6098588"/>
            <a:ext cx="5783956" cy="400110"/>
          </a:xfrm>
          <a:prstGeom prst="rect">
            <a:avLst/>
          </a:prstGeom>
          <a:noFill/>
        </p:spPr>
        <p:txBody>
          <a:bodyPr wrap="none" rtlCol="0">
            <a:spAutoFit/>
          </a:bodyPr>
          <a:lstStyle/>
          <a:p>
            <a:r>
              <a:rPr lang="en-US" dirty="0">
                <a:sym typeface="Wingdings" panose="05000000000000000000" pitchFamily="2" charset="2"/>
              </a:rPr>
              <a:t> </a:t>
            </a:r>
            <a:r>
              <a:rPr lang="en-US" dirty="0"/>
              <a:t>But how des h(x) perform with unknown data?</a:t>
            </a:r>
          </a:p>
        </p:txBody>
      </p:sp>
    </p:spTree>
    <p:extLst>
      <p:ext uri="{BB962C8B-B14F-4D97-AF65-F5344CB8AC3E}">
        <p14:creationId xmlns:p14="http://schemas.microsoft.com/office/powerpoint/2010/main" val="2783774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1"/>
                                        </p:tgtEl>
                                      </p:cBhvr>
                                    </p:animEffect>
                                    <p:set>
                                      <p:cBhvr>
                                        <p:cTn id="37" dur="1" fill="hold">
                                          <p:stCondLst>
                                            <p:cond delay="499"/>
                                          </p:stCondLst>
                                        </p:cTn>
                                        <p:tgtEl>
                                          <p:spTgt spid="3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2"/>
                                        </p:tgtEl>
                                      </p:cBhvr>
                                    </p:animEffect>
                                    <p:set>
                                      <p:cBhvr>
                                        <p:cTn id="40" dur="1" fill="hold">
                                          <p:stCondLst>
                                            <p:cond delay="499"/>
                                          </p:stCondLst>
                                        </p:cTn>
                                        <p:tgtEl>
                                          <p:spTgt spid="3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5"/>
                                        </p:tgtEl>
                                      </p:cBhvr>
                                    </p:animEffect>
                                    <p:set>
                                      <p:cBhvr>
                                        <p:cTn id="49" dur="1" fill="hold">
                                          <p:stCondLst>
                                            <p:cond delay="499"/>
                                          </p:stCondLst>
                                        </p:cTn>
                                        <p:tgtEl>
                                          <p:spTgt spid="3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363684"/>
            <a:ext cx="11135785" cy="3852000"/>
          </a:xfrm>
        </p:spPr>
        <p:txBody>
          <a:bodyPr/>
          <a:lstStyle/>
          <a:p>
            <a:pPr>
              <a:lnSpc>
                <a:spcPct val="150000"/>
              </a:lnSpc>
            </a:pPr>
            <a:r>
              <a:rPr lang="en-US" sz="2000" dirty="0"/>
              <a:t>Model needs to work with unseen data (and test samples), not only with the training samples.</a:t>
            </a:r>
          </a:p>
          <a:p>
            <a:pPr>
              <a:lnSpc>
                <a:spcPct val="150000"/>
              </a:lnSpc>
            </a:pPr>
            <a:r>
              <a:rPr lang="en-US" sz="2000" dirty="0"/>
              <a:t>Expected test MSE:</a:t>
            </a:r>
          </a:p>
        </p:txBody>
      </p:sp>
      <p:sp>
        <p:nvSpPr>
          <p:cNvPr id="3" name="Title 2"/>
          <p:cNvSpPr>
            <a:spLocks noGrp="1"/>
          </p:cNvSpPr>
          <p:nvPr>
            <p:ph type="title"/>
          </p:nvPr>
        </p:nvSpPr>
        <p:spPr/>
        <p:txBody>
          <a:bodyPr>
            <a:normAutofit/>
          </a:bodyPr>
          <a:lstStyle/>
          <a:p>
            <a:r>
              <a:rPr lang="en-US" dirty="0"/>
              <a:t>Bias vs. Variance</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324" y="1764679"/>
            <a:ext cx="84455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flipV="1">
            <a:off x="855023" y="3491346"/>
            <a:ext cx="0" cy="27412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a:off x="853048" y="6232568"/>
            <a:ext cx="5750645"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4" name="TextBox 13"/>
          <p:cNvSpPr txBox="1"/>
          <p:nvPr/>
        </p:nvSpPr>
        <p:spPr>
          <a:xfrm rot="16200000">
            <a:off x="-842587" y="4573825"/>
            <a:ext cx="2735044" cy="400110"/>
          </a:xfrm>
          <a:prstGeom prst="rect">
            <a:avLst/>
          </a:prstGeom>
          <a:noFill/>
        </p:spPr>
        <p:txBody>
          <a:bodyPr wrap="none" rtlCol="0">
            <a:spAutoFit/>
          </a:bodyPr>
          <a:lstStyle/>
          <a:p>
            <a:r>
              <a:rPr lang="en-US" dirty="0"/>
              <a:t>Model Prediction Error</a:t>
            </a: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1784" y="2922397"/>
            <a:ext cx="1611909"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434" y="2922397"/>
            <a:ext cx="161191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78050" y="2922397"/>
            <a:ext cx="1611912"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2740194" y="6254511"/>
            <a:ext cx="2223686" cy="400110"/>
          </a:xfrm>
          <a:prstGeom prst="rect">
            <a:avLst/>
          </a:prstGeom>
          <a:noFill/>
        </p:spPr>
        <p:txBody>
          <a:bodyPr wrap="none" rtlCol="0">
            <a:spAutoFit/>
          </a:bodyPr>
          <a:lstStyle/>
          <a:p>
            <a:r>
              <a:rPr lang="en-US" dirty="0"/>
              <a:t>Model Complexity</a:t>
            </a:r>
          </a:p>
        </p:txBody>
      </p:sp>
      <p:sp>
        <p:nvSpPr>
          <p:cNvPr id="18" name="TextBox 17"/>
          <p:cNvSpPr txBox="1"/>
          <p:nvPr/>
        </p:nvSpPr>
        <p:spPr>
          <a:xfrm>
            <a:off x="7457090" y="3108454"/>
            <a:ext cx="4085477" cy="707886"/>
          </a:xfrm>
          <a:prstGeom prst="rect">
            <a:avLst/>
          </a:prstGeom>
          <a:noFill/>
        </p:spPr>
        <p:txBody>
          <a:bodyPr wrap="none" rtlCol="0">
            <a:spAutoFit/>
          </a:bodyPr>
          <a:lstStyle/>
          <a:p>
            <a:r>
              <a:rPr lang="en-US" dirty="0"/>
              <a:t>To reduce error, select model with </a:t>
            </a:r>
            <a:br>
              <a:rPr lang="en-US" dirty="0"/>
            </a:br>
            <a:r>
              <a:rPr lang="en-US" dirty="0"/>
              <a:t>low Bias and low Variance</a:t>
            </a:r>
          </a:p>
        </p:txBody>
      </p:sp>
      <p:sp>
        <p:nvSpPr>
          <p:cNvPr id="20" name="Freeform 19"/>
          <p:cNvSpPr/>
          <p:nvPr/>
        </p:nvSpPr>
        <p:spPr bwMode="auto">
          <a:xfrm>
            <a:off x="1008993" y="3767959"/>
            <a:ext cx="5218386" cy="2349062"/>
          </a:xfrm>
          <a:custGeom>
            <a:avLst/>
            <a:gdLst>
              <a:gd name="connsiteX0" fmla="*/ 0 w 5218386"/>
              <a:gd name="connsiteY0" fmla="*/ 0 h 2349062"/>
              <a:gd name="connsiteX1" fmla="*/ 1261241 w 5218386"/>
              <a:gd name="connsiteY1" fmla="*/ 1671144 h 2349062"/>
              <a:gd name="connsiteX2" fmla="*/ 5218386 w 5218386"/>
              <a:gd name="connsiteY2" fmla="*/ 2349062 h 2349062"/>
            </a:gdLst>
            <a:ahLst/>
            <a:cxnLst>
              <a:cxn ang="0">
                <a:pos x="connsiteX0" y="connsiteY0"/>
              </a:cxn>
              <a:cxn ang="0">
                <a:pos x="connsiteX1" y="connsiteY1"/>
              </a:cxn>
              <a:cxn ang="0">
                <a:pos x="connsiteX2" y="connsiteY2"/>
              </a:cxn>
            </a:cxnLst>
            <a:rect l="l" t="t" r="r" b="b"/>
            <a:pathLst>
              <a:path w="5218386" h="2349062">
                <a:moveTo>
                  <a:pt x="0" y="0"/>
                </a:moveTo>
                <a:cubicBezTo>
                  <a:pt x="195755" y="639817"/>
                  <a:pt x="391510" y="1279634"/>
                  <a:pt x="1261241" y="1671144"/>
                </a:cubicBezTo>
                <a:cubicBezTo>
                  <a:pt x="2130972" y="2062654"/>
                  <a:pt x="3674679" y="2205858"/>
                  <a:pt x="5218386" y="2349062"/>
                </a:cubicBezTo>
              </a:path>
            </a:pathLst>
          </a:custGeom>
          <a:noFill/>
          <a:ln w="25400" cap="flat" cmpd="sng" algn="ctr">
            <a:solidFill>
              <a:srgbClr val="7030A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1" name="Freeform 20"/>
          <p:cNvSpPr/>
          <p:nvPr/>
        </p:nvSpPr>
        <p:spPr bwMode="auto">
          <a:xfrm>
            <a:off x="1040522" y="3673363"/>
            <a:ext cx="5108027" cy="1655601"/>
          </a:xfrm>
          <a:custGeom>
            <a:avLst/>
            <a:gdLst>
              <a:gd name="connsiteX0" fmla="*/ 0 w 5108027"/>
              <a:gd name="connsiteY0" fmla="*/ 0 h 1655601"/>
              <a:gd name="connsiteX1" fmla="*/ 914400 w 5108027"/>
              <a:gd name="connsiteY1" fmla="*/ 1261241 h 1655601"/>
              <a:gd name="connsiteX2" fmla="*/ 3011214 w 5108027"/>
              <a:gd name="connsiteY2" fmla="*/ 1608082 h 1655601"/>
              <a:gd name="connsiteX3" fmla="*/ 5108027 w 5108027"/>
              <a:gd name="connsiteY3" fmla="*/ 362607 h 1655601"/>
              <a:gd name="connsiteX4" fmla="*/ 5108027 w 5108027"/>
              <a:gd name="connsiteY4" fmla="*/ 362607 h 165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027" h="1655601">
                <a:moveTo>
                  <a:pt x="0" y="0"/>
                </a:moveTo>
                <a:cubicBezTo>
                  <a:pt x="206265" y="496613"/>
                  <a:pt x="412531" y="993227"/>
                  <a:pt x="914400" y="1261241"/>
                </a:cubicBezTo>
                <a:cubicBezTo>
                  <a:pt x="1416269" y="1529255"/>
                  <a:pt x="2312276" y="1757854"/>
                  <a:pt x="3011214" y="1608082"/>
                </a:cubicBezTo>
                <a:cubicBezTo>
                  <a:pt x="3710152" y="1458310"/>
                  <a:pt x="5108027" y="362607"/>
                  <a:pt x="5108027" y="362607"/>
                </a:cubicBezTo>
                <a:lnTo>
                  <a:pt x="5108027" y="362607"/>
                </a:lnTo>
              </a:path>
            </a:pathLst>
          </a:custGeom>
          <a:noFill/>
          <a:ln w="25400" cap="flat" cmpd="sng" algn="ctr">
            <a:solidFill>
              <a:srgbClr val="FFC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2" name="TextBox 21"/>
          <p:cNvSpPr txBox="1"/>
          <p:nvPr/>
        </p:nvSpPr>
        <p:spPr>
          <a:xfrm>
            <a:off x="5923592" y="5509556"/>
            <a:ext cx="1455014" cy="584775"/>
          </a:xfrm>
          <a:prstGeom prst="rect">
            <a:avLst/>
          </a:prstGeom>
          <a:noFill/>
        </p:spPr>
        <p:txBody>
          <a:bodyPr wrap="none" rtlCol="0">
            <a:spAutoFit/>
          </a:bodyPr>
          <a:lstStyle/>
          <a:p>
            <a:r>
              <a:rPr lang="en-US" sz="1600" dirty="0"/>
              <a:t>Low Bias</a:t>
            </a:r>
            <a:br>
              <a:rPr lang="en-US" sz="1600" dirty="0"/>
            </a:br>
            <a:r>
              <a:rPr lang="en-US" sz="1600" dirty="0"/>
              <a:t>High Variance</a:t>
            </a:r>
          </a:p>
        </p:txBody>
      </p:sp>
      <p:sp>
        <p:nvSpPr>
          <p:cNvPr id="30" name="TextBox 29"/>
          <p:cNvSpPr txBox="1"/>
          <p:nvPr/>
        </p:nvSpPr>
        <p:spPr>
          <a:xfrm>
            <a:off x="914182" y="5527350"/>
            <a:ext cx="1410130" cy="584775"/>
          </a:xfrm>
          <a:prstGeom prst="rect">
            <a:avLst/>
          </a:prstGeom>
          <a:noFill/>
        </p:spPr>
        <p:txBody>
          <a:bodyPr wrap="none" rtlCol="0">
            <a:spAutoFit/>
          </a:bodyPr>
          <a:lstStyle/>
          <a:p>
            <a:r>
              <a:rPr lang="en-US" sz="1600" dirty="0"/>
              <a:t>High Bias</a:t>
            </a:r>
            <a:br>
              <a:rPr lang="en-US" sz="1600" dirty="0"/>
            </a:br>
            <a:r>
              <a:rPr lang="en-US" sz="1600" dirty="0"/>
              <a:t>Low Variance</a:t>
            </a:r>
          </a:p>
        </p:txBody>
      </p:sp>
      <p:cxnSp>
        <p:nvCxnSpPr>
          <p:cNvPr id="24" name="Straight Connector 23"/>
          <p:cNvCxnSpPr/>
          <p:nvPr/>
        </p:nvCxnSpPr>
        <p:spPr bwMode="auto">
          <a:xfrm>
            <a:off x="5797738" y="4162097"/>
            <a:ext cx="0" cy="1954924"/>
          </a:xfrm>
          <a:prstGeom prst="line">
            <a:avLst/>
          </a:prstGeom>
          <a:solidFill>
            <a:schemeClr val="accent1"/>
          </a:solidFill>
          <a:ln w="12700" cap="flat" cmpd="sng" algn="ctr">
            <a:solidFill>
              <a:schemeClr val="tx1"/>
            </a:solidFill>
            <a:prstDash val="sysDot"/>
            <a:round/>
            <a:headEnd type="none" w="med" len="med"/>
            <a:tailEnd type="none" w="med" len="med"/>
          </a:ln>
          <a:effectLst/>
        </p:spPr>
      </p:cxnSp>
      <p:cxnSp>
        <p:nvCxnSpPr>
          <p:cNvPr id="34" name="Straight Connector 33"/>
          <p:cNvCxnSpPr/>
          <p:nvPr/>
        </p:nvCxnSpPr>
        <p:spPr bwMode="auto">
          <a:xfrm>
            <a:off x="3779744" y="4162097"/>
            <a:ext cx="0" cy="1954924"/>
          </a:xfrm>
          <a:prstGeom prst="line">
            <a:avLst/>
          </a:prstGeom>
          <a:solidFill>
            <a:schemeClr val="accent1"/>
          </a:solidFill>
          <a:ln w="12700" cap="flat" cmpd="sng" algn="ctr">
            <a:solidFill>
              <a:schemeClr val="tx1"/>
            </a:solidFill>
            <a:prstDash val="sysDot"/>
            <a:round/>
            <a:headEnd type="none" w="med" len="med"/>
            <a:tailEnd type="none" w="med" len="med"/>
          </a:ln>
          <a:effectLst/>
        </p:spPr>
      </p:cxnSp>
      <p:cxnSp>
        <p:nvCxnSpPr>
          <p:cNvPr id="35" name="Straight Connector 34"/>
          <p:cNvCxnSpPr/>
          <p:nvPr/>
        </p:nvCxnSpPr>
        <p:spPr bwMode="auto">
          <a:xfrm>
            <a:off x="1845389" y="4109903"/>
            <a:ext cx="0" cy="1370149"/>
          </a:xfrm>
          <a:prstGeom prst="line">
            <a:avLst/>
          </a:prstGeom>
          <a:solidFill>
            <a:schemeClr val="accent1"/>
          </a:solidFill>
          <a:ln w="12700" cap="flat" cmpd="sng" algn="ctr">
            <a:solidFill>
              <a:schemeClr val="tx1"/>
            </a:solidFill>
            <a:prstDash val="sysDot"/>
            <a:round/>
            <a:headEnd type="none" w="med" len="med"/>
            <a:tailEnd type="none" w="med" len="med"/>
          </a:ln>
          <a:effectLst/>
        </p:spPr>
      </p:cxnSp>
      <p:sp>
        <p:nvSpPr>
          <p:cNvPr id="28" name="TextBox 27"/>
          <p:cNvSpPr txBox="1"/>
          <p:nvPr/>
        </p:nvSpPr>
        <p:spPr>
          <a:xfrm>
            <a:off x="6855933" y="4945679"/>
            <a:ext cx="1769908" cy="338554"/>
          </a:xfrm>
          <a:prstGeom prst="rect">
            <a:avLst/>
          </a:prstGeom>
          <a:noFill/>
        </p:spPr>
        <p:txBody>
          <a:bodyPr wrap="none" rtlCol="0">
            <a:spAutoFit/>
          </a:bodyPr>
          <a:lstStyle/>
          <a:p>
            <a:r>
              <a:rPr lang="en-US" sz="1600" b="1" dirty="0">
                <a:solidFill>
                  <a:srgbClr val="7030A0"/>
                </a:solidFill>
              </a:rPr>
              <a:t>Training Sample</a:t>
            </a:r>
          </a:p>
        </p:txBody>
      </p:sp>
      <p:sp>
        <p:nvSpPr>
          <p:cNvPr id="39" name="TextBox 38"/>
          <p:cNvSpPr txBox="1"/>
          <p:nvPr/>
        </p:nvSpPr>
        <p:spPr>
          <a:xfrm>
            <a:off x="6858685" y="4393892"/>
            <a:ext cx="1378070" cy="338554"/>
          </a:xfrm>
          <a:prstGeom prst="rect">
            <a:avLst/>
          </a:prstGeom>
          <a:noFill/>
        </p:spPr>
        <p:txBody>
          <a:bodyPr wrap="none" rtlCol="0">
            <a:spAutoFit/>
          </a:bodyPr>
          <a:lstStyle/>
          <a:p>
            <a:r>
              <a:rPr lang="en-US" sz="1600" b="1" dirty="0">
                <a:solidFill>
                  <a:srgbClr val="FFC000"/>
                </a:solidFill>
              </a:rPr>
              <a:t>Test Sample</a:t>
            </a:r>
          </a:p>
        </p:txBody>
      </p:sp>
    </p:spTree>
    <p:extLst>
      <p:ext uri="{BB962C8B-B14F-4D97-AF65-F5344CB8AC3E}">
        <p14:creationId xmlns:p14="http://schemas.microsoft.com/office/powerpoint/2010/main" val="181086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animBg="1"/>
      <p:bldP spid="21" grpId="0" animBg="1"/>
      <p:bldP spid="22" grpId="0"/>
      <p:bldP spid="30" grpId="0"/>
      <p:bldP spid="2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algorithms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2100"/>
            <a:ext cx="12013324" cy="4706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1196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bwMode="auto">
          <a:xfrm>
            <a:off x="217806" y="1637998"/>
            <a:ext cx="3514385" cy="4764138"/>
          </a:xfrm>
          <a:prstGeom prst="roundRect">
            <a:avLst/>
          </a:prstGeom>
          <a:solidFill>
            <a:srgbClr val="FFC000">
              <a:alpha val="35000"/>
            </a:srgb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Data Service</a:t>
            </a:r>
          </a:p>
        </p:txBody>
      </p:sp>
      <p:sp>
        <p:nvSpPr>
          <p:cNvPr id="52" name="Rounded Rectangle 51"/>
          <p:cNvSpPr/>
          <p:nvPr/>
        </p:nvSpPr>
        <p:spPr bwMode="auto">
          <a:xfrm>
            <a:off x="2163536" y="2418082"/>
            <a:ext cx="8092506" cy="3186935"/>
          </a:xfrm>
          <a:prstGeom prst="roundRect">
            <a:avLst/>
          </a:prstGeom>
          <a:solidFill>
            <a:schemeClr val="accent1">
              <a:alpha val="34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Analytics Service</a:t>
            </a:r>
          </a:p>
        </p:txBody>
      </p:sp>
      <p:sp>
        <p:nvSpPr>
          <p:cNvPr id="3" name="Title 2"/>
          <p:cNvSpPr>
            <a:spLocks noGrp="1"/>
          </p:cNvSpPr>
          <p:nvPr>
            <p:ph type="title"/>
          </p:nvPr>
        </p:nvSpPr>
        <p:spPr/>
        <p:txBody>
          <a:bodyPr>
            <a:normAutofit/>
          </a:bodyPr>
          <a:lstStyle/>
          <a:p>
            <a:r>
              <a:rPr lang="en-US" dirty="0"/>
              <a:t>Data analytics methodology</a:t>
            </a:r>
          </a:p>
        </p:txBody>
      </p:sp>
      <p:sp>
        <p:nvSpPr>
          <p:cNvPr id="4" name="Rounded Rectangle 3"/>
          <p:cNvSpPr/>
          <p:nvPr/>
        </p:nvSpPr>
        <p:spPr bwMode="auto">
          <a:xfrm>
            <a:off x="620712" y="3437453"/>
            <a:ext cx="1295400"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Raw Data</a:t>
            </a:r>
          </a:p>
        </p:txBody>
      </p:sp>
      <p:sp>
        <p:nvSpPr>
          <p:cNvPr id="5" name="Rounded Rectangle 4"/>
          <p:cNvSpPr/>
          <p:nvPr/>
        </p:nvSpPr>
        <p:spPr bwMode="auto">
          <a:xfrm>
            <a:off x="2254249" y="3437453"/>
            <a:ext cx="1296988"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Pre-processing &amp; Filtering</a:t>
            </a:r>
          </a:p>
        </p:txBody>
      </p:sp>
      <p:sp>
        <p:nvSpPr>
          <p:cNvPr id="6" name="Rounded Rectangle 5"/>
          <p:cNvSpPr/>
          <p:nvPr/>
        </p:nvSpPr>
        <p:spPr bwMode="auto">
          <a:xfrm>
            <a:off x="3889373" y="3437453"/>
            <a:ext cx="1295400"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Statistical Analysis</a:t>
            </a:r>
          </a:p>
        </p:txBody>
      </p:sp>
      <p:sp>
        <p:nvSpPr>
          <p:cNvPr id="7" name="Rounded Rectangle 6"/>
          <p:cNvSpPr/>
          <p:nvPr/>
        </p:nvSpPr>
        <p:spPr bwMode="auto">
          <a:xfrm>
            <a:off x="5522912" y="3437453"/>
            <a:ext cx="1295400"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Machine Learning</a:t>
            </a:r>
          </a:p>
        </p:txBody>
      </p:sp>
      <p:sp>
        <p:nvSpPr>
          <p:cNvPr id="8" name="Rounded Rectangle 7"/>
          <p:cNvSpPr/>
          <p:nvPr/>
        </p:nvSpPr>
        <p:spPr bwMode="auto">
          <a:xfrm>
            <a:off x="10425112" y="3437453"/>
            <a:ext cx="1422304"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Deployment</a:t>
            </a:r>
          </a:p>
        </p:txBody>
      </p:sp>
      <p:sp>
        <p:nvSpPr>
          <p:cNvPr id="9" name="Freeform 7"/>
          <p:cNvSpPr>
            <a:spLocks noChangeAspect="1" noEditPoints="1"/>
          </p:cNvSpPr>
          <p:nvPr/>
        </p:nvSpPr>
        <p:spPr bwMode="auto">
          <a:xfrm>
            <a:off x="5972173" y="2977078"/>
            <a:ext cx="360363" cy="360362"/>
          </a:xfrm>
          <a:custGeom>
            <a:avLst/>
            <a:gdLst>
              <a:gd name="T0" fmla="*/ 2147483647 w 380"/>
              <a:gd name="T1" fmla="*/ 2147483647 h 380"/>
              <a:gd name="T2" fmla="*/ 2147483647 w 380"/>
              <a:gd name="T3" fmla="*/ 2147483647 h 380"/>
              <a:gd name="T4" fmla="*/ 2147483647 w 380"/>
              <a:gd name="T5" fmla="*/ 2147483647 h 380"/>
              <a:gd name="T6" fmla="*/ 2147483647 w 380"/>
              <a:gd name="T7" fmla="*/ 2147483647 h 380"/>
              <a:gd name="T8" fmla="*/ 2147483647 w 380"/>
              <a:gd name="T9" fmla="*/ 2147483647 h 380"/>
              <a:gd name="T10" fmla="*/ 2147483647 w 380"/>
              <a:gd name="T11" fmla="*/ 2147483647 h 380"/>
              <a:gd name="T12" fmla="*/ 2147483647 w 380"/>
              <a:gd name="T13" fmla="*/ 2147483647 h 380"/>
              <a:gd name="T14" fmla="*/ 2147483647 w 380"/>
              <a:gd name="T15" fmla="*/ 2147483647 h 380"/>
              <a:gd name="T16" fmla="*/ 2147483647 w 380"/>
              <a:gd name="T17" fmla="*/ 2147483647 h 380"/>
              <a:gd name="T18" fmla="*/ 2147483647 w 380"/>
              <a:gd name="T19" fmla="*/ 2147483647 h 380"/>
              <a:gd name="T20" fmla="*/ 2147483647 w 380"/>
              <a:gd name="T21" fmla="*/ 2147483647 h 380"/>
              <a:gd name="T22" fmla="*/ 2147483647 w 380"/>
              <a:gd name="T23" fmla="*/ 2147483647 h 380"/>
              <a:gd name="T24" fmla="*/ 2147483647 w 380"/>
              <a:gd name="T25" fmla="*/ 2147483647 h 380"/>
              <a:gd name="T26" fmla="*/ 2147483647 w 380"/>
              <a:gd name="T27" fmla="*/ 2147483647 h 380"/>
              <a:gd name="T28" fmla="*/ 2147483647 w 380"/>
              <a:gd name="T29" fmla="*/ 2147483647 h 380"/>
              <a:gd name="T30" fmla="*/ 2147483647 w 380"/>
              <a:gd name="T31" fmla="*/ 2147483647 h 380"/>
              <a:gd name="T32" fmla="*/ 2147483647 w 380"/>
              <a:gd name="T33" fmla="*/ 2147483647 h 380"/>
              <a:gd name="T34" fmla="*/ 2147483647 w 380"/>
              <a:gd name="T35" fmla="*/ 2147483647 h 380"/>
              <a:gd name="T36" fmla="*/ 2147483647 w 380"/>
              <a:gd name="T37" fmla="*/ 2147483647 h 380"/>
              <a:gd name="T38" fmla="*/ 2147483647 w 380"/>
              <a:gd name="T39" fmla="*/ 2147483647 h 380"/>
              <a:gd name="T40" fmla="*/ 2147483647 w 380"/>
              <a:gd name="T41" fmla="*/ 2147483647 h 380"/>
              <a:gd name="T42" fmla="*/ 2147483647 w 380"/>
              <a:gd name="T43" fmla="*/ 2147483647 h 380"/>
              <a:gd name="T44" fmla="*/ 2147483647 w 380"/>
              <a:gd name="T45" fmla="*/ 2147483647 h 380"/>
              <a:gd name="T46" fmla="*/ 2147483647 w 380"/>
              <a:gd name="T47" fmla="*/ 2147483647 h 380"/>
              <a:gd name="T48" fmla="*/ 2147483647 w 380"/>
              <a:gd name="T49" fmla="*/ 2147483647 h 380"/>
              <a:gd name="T50" fmla="*/ 2147483647 w 380"/>
              <a:gd name="T51" fmla="*/ 2147483647 h 380"/>
              <a:gd name="T52" fmla="*/ 2147483647 w 380"/>
              <a:gd name="T53" fmla="*/ 2147483647 h 380"/>
              <a:gd name="T54" fmla="*/ 2147483647 w 380"/>
              <a:gd name="T55" fmla="*/ 2147483647 h 380"/>
              <a:gd name="T56" fmla="*/ 2147483647 w 380"/>
              <a:gd name="T57" fmla="*/ 2147483647 h 380"/>
              <a:gd name="T58" fmla="*/ 2147483647 w 380"/>
              <a:gd name="T59" fmla="*/ 2147483647 h 380"/>
              <a:gd name="T60" fmla="*/ 2147483647 w 380"/>
              <a:gd name="T61" fmla="*/ 2147483647 h 380"/>
              <a:gd name="T62" fmla="*/ 2147483647 w 380"/>
              <a:gd name="T63" fmla="*/ 2147483647 h 380"/>
              <a:gd name="T64" fmla="*/ 2147483647 w 380"/>
              <a:gd name="T65" fmla="*/ 2147483647 h 380"/>
              <a:gd name="T66" fmla="*/ 2147483647 w 380"/>
              <a:gd name="T67" fmla="*/ 2147483647 h 380"/>
              <a:gd name="T68" fmla="*/ 2147483647 w 380"/>
              <a:gd name="T69" fmla="*/ 2147483647 h 380"/>
              <a:gd name="T70" fmla="*/ 2147483647 w 380"/>
              <a:gd name="T71" fmla="*/ 2147483647 h 380"/>
              <a:gd name="T72" fmla="*/ 2147483647 w 380"/>
              <a:gd name="T73" fmla="*/ 2147483647 h 380"/>
              <a:gd name="T74" fmla="*/ 2147483647 w 380"/>
              <a:gd name="T75" fmla="*/ 2147483647 h 380"/>
              <a:gd name="T76" fmla="*/ 2147483647 w 380"/>
              <a:gd name="T77" fmla="*/ 2147483647 h 380"/>
              <a:gd name="T78" fmla="*/ 2147483647 w 380"/>
              <a:gd name="T79" fmla="*/ 2147483647 h 380"/>
              <a:gd name="T80" fmla="*/ 2147483647 w 380"/>
              <a:gd name="T81" fmla="*/ 2147483647 h 380"/>
              <a:gd name="T82" fmla="*/ 2147483647 w 380"/>
              <a:gd name="T83" fmla="*/ 2147483647 h 380"/>
              <a:gd name="T84" fmla="*/ 2147483647 w 380"/>
              <a:gd name="T85" fmla="*/ 2147483647 h 380"/>
              <a:gd name="T86" fmla="*/ 2147483647 w 380"/>
              <a:gd name="T87" fmla="*/ 2147483647 h 380"/>
              <a:gd name="T88" fmla="*/ 2147483647 w 380"/>
              <a:gd name="T89" fmla="*/ 2147483647 h 380"/>
              <a:gd name="T90" fmla="*/ 2147483647 w 380"/>
              <a:gd name="T91" fmla="*/ 2147483647 h 380"/>
              <a:gd name="T92" fmla="*/ 2147483647 w 380"/>
              <a:gd name="T93" fmla="*/ 2147483647 h 380"/>
              <a:gd name="T94" fmla="*/ 2147483647 w 380"/>
              <a:gd name="T95" fmla="*/ 2147483647 h 380"/>
              <a:gd name="T96" fmla="*/ 2147483647 w 380"/>
              <a:gd name="T97" fmla="*/ 2147483647 h 380"/>
              <a:gd name="T98" fmla="*/ 2147483647 w 380"/>
              <a:gd name="T99" fmla="*/ 2147483647 h 380"/>
              <a:gd name="T100" fmla="*/ 2147483647 w 380"/>
              <a:gd name="T101" fmla="*/ 2147483647 h 380"/>
              <a:gd name="T102" fmla="*/ 2147483647 w 380"/>
              <a:gd name="T103" fmla="*/ 2147483647 h 380"/>
              <a:gd name="T104" fmla="*/ 2147483647 w 380"/>
              <a:gd name="T105" fmla="*/ 2147483647 h 380"/>
              <a:gd name="T106" fmla="*/ 2147483647 w 380"/>
              <a:gd name="T107" fmla="*/ 2147483647 h 380"/>
              <a:gd name="T108" fmla="*/ 2147483647 w 380"/>
              <a:gd name="T109" fmla="*/ 2147483647 h 380"/>
              <a:gd name="T110" fmla="*/ 2147483647 w 380"/>
              <a:gd name="T111" fmla="*/ 2147483647 h 380"/>
              <a:gd name="T112" fmla="*/ 2147483647 w 380"/>
              <a:gd name="T113" fmla="*/ 2147483647 h 380"/>
              <a:gd name="T114" fmla="*/ 2147483647 w 380"/>
              <a:gd name="T115" fmla="*/ 2147483647 h 380"/>
              <a:gd name="T116" fmla="*/ 2147483647 w 380"/>
              <a:gd name="T117" fmla="*/ 2147483647 h 380"/>
              <a:gd name="T118" fmla="*/ 2147483647 w 380"/>
              <a:gd name="T119" fmla="*/ 2147483647 h 380"/>
              <a:gd name="T120" fmla="*/ 2147483647 w 380"/>
              <a:gd name="T121" fmla="*/ 2147483647 h 380"/>
              <a:gd name="T122" fmla="*/ 2147483647 w 380"/>
              <a:gd name="T123" fmla="*/ 2147483647 h 3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80"/>
              <a:gd name="T187" fmla="*/ 0 h 380"/>
              <a:gd name="T188" fmla="*/ 380 w 380"/>
              <a:gd name="T189" fmla="*/ 380 h 3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80" h="380">
                <a:moveTo>
                  <a:pt x="201" y="155"/>
                </a:moveTo>
                <a:cubicBezTo>
                  <a:pt x="201" y="155"/>
                  <a:pt x="201" y="154"/>
                  <a:pt x="202" y="154"/>
                </a:cubicBezTo>
                <a:cubicBezTo>
                  <a:pt x="202" y="153"/>
                  <a:pt x="202" y="152"/>
                  <a:pt x="202" y="151"/>
                </a:cubicBezTo>
                <a:cubicBezTo>
                  <a:pt x="202" y="151"/>
                  <a:pt x="202" y="151"/>
                  <a:pt x="202" y="151"/>
                </a:cubicBezTo>
                <a:cubicBezTo>
                  <a:pt x="208" y="151"/>
                  <a:pt x="208" y="151"/>
                  <a:pt x="208" y="151"/>
                </a:cubicBezTo>
                <a:cubicBezTo>
                  <a:pt x="211" y="151"/>
                  <a:pt x="214" y="149"/>
                  <a:pt x="214" y="146"/>
                </a:cubicBezTo>
                <a:cubicBezTo>
                  <a:pt x="214" y="136"/>
                  <a:pt x="214" y="136"/>
                  <a:pt x="214" y="136"/>
                </a:cubicBezTo>
                <a:cubicBezTo>
                  <a:pt x="214" y="133"/>
                  <a:pt x="211" y="130"/>
                  <a:pt x="208" y="130"/>
                </a:cubicBezTo>
                <a:cubicBezTo>
                  <a:pt x="202" y="130"/>
                  <a:pt x="202" y="130"/>
                  <a:pt x="202" y="130"/>
                </a:cubicBezTo>
                <a:cubicBezTo>
                  <a:pt x="201" y="125"/>
                  <a:pt x="200" y="120"/>
                  <a:pt x="198" y="116"/>
                </a:cubicBezTo>
                <a:cubicBezTo>
                  <a:pt x="196" y="112"/>
                  <a:pt x="194" y="108"/>
                  <a:pt x="192" y="104"/>
                </a:cubicBezTo>
                <a:cubicBezTo>
                  <a:pt x="196" y="100"/>
                  <a:pt x="196" y="100"/>
                  <a:pt x="196" y="100"/>
                </a:cubicBezTo>
                <a:cubicBezTo>
                  <a:pt x="198" y="98"/>
                  <a:pt x="198" y="94"/>
                  <a:pt x="196" y="92"/>
                </a:cubicBezTo>
                <a:cubicBezTo>
                  <a:pt x="189" y="85"/>
                  <a:pt x="189" y="85"/>
                  <a:pt x="189" y="85"/>
                </a:cubicBezTo>
                <a:cubicBezTo>
                  <a:pt x="186" y="83"/>
                  <a:pt x="183" y="83"/>
                  <a:pt x="181" y="85"/>
                </a:cubicBezTo>
                <a:cubicBezTo>
                  <a:pt x="177" y="89"/>
                  <a:pt x="177" y="89"/>
                  <a:pt x="177" y="89"/>
                </a:cubicBezTo>
                <a:cubicBezTo>
                  <a:pt x="169" y="84"/>
                  <a:pt x="160" y="80"/>
                  <a:pt x="151" y="78"/>
                </a:cubicBezTo>
                <a:cubicBezTo>
                  <a:pt x="151" y="73"/>
                  <a:pt x="151" y="73"/>
                  <a:pt x="151" y="73"/>
                </a:cubicBezTo>
                <a:cubicBezTo>
                  <a:pt x="151" y="70"/>
                  <a:pt x="148" y="67"/>
                  <a:pt x="145" y="67"/>
                </a:cubicBezTo>
                <a:cubicBezTo>
                  <a:pt x="135" y="67"/>
                  <a:pt x="135" y="67"/>
                  <a:pt x="135" y="67"/>
                </a:cubicBezTo>
                <a:cubicBezTo>
                  <a:pt x="132" y="67"/>
                  <a:pt x="129" y="70"/>
                  <a:pt x="129" y="73"/>
                </a:cubicBezTo>
                <a:cubicBezTo>
                  <a:pt x="129" y="78"/>
                  <a:pt x="129" y="78"/>
                  <a:pt x="129" y="78"/>
                </a:cubicBezTo>
                <a:cubicBezTo>
                  <a:pt x="125" y="79"/>
                  <a:pt x="120" y="80"/>
                  <a:pt x="115" y="82"/>
                </a:cubicBezTo>
                <a:cubicBezTo>
                  <a:pt x="111" y="84"/>
                  <a:pt x="107" y="86"/>
                  <a:pt x="103" y="89"/>
                </a:cubicBezTo>
                <a:cubicBezTo>
                  <a:pt x="100" y="85"/>
                  <a:pt x="100" y="85"/>
                  <a:pt x="100" y="85"/>
                </a:cubicBezTo>
                <a:cubicBezTo>
                  <a:pt x="97" y="83"/>
                  <a:pt x="94" y="83"/>
                  <a:pt x="91" y="85"/>
                </a:cubicBezTo>
                <a:cubicBezTo>
                  <a:pt x="84" y="92"/>
                  <a:pt x="84" y="92"/>
                  <a:pt x="84" y="92"/>
                </a:cubicBezTo>
                <a:cubicBezTo>
                  <a:pt x="82" y="94"/>
                  <a:pt x="82" y="98"/>
                  <a:pt x="84" y="100"/>
                </a:cubicBezTo>
                <a:cubicBezTo>
                  <a:pt x="88" y="104"/>
                  <a:pt x="88" y="104"/>
                  <a:pt x="88" y="104"/>
                </a:cubicBezTo>
                <a:cubicBezTo>
                  <a:pt x="83" y="112"/>
                  <a:pt x="79" y="121"/>
                  <a:pt x="78" y="130"/>
                </a:cubicBezTo>
                <a:cubicBezTo>
                  <a:pt x="72" y="130"/>
                  <a:pt x="72" y="130"/>
                  <a:pt x="72" y="130"/>
                </a:cubicBezTo>
                <a:cubicBezTo>
                  <a:pt x="69" y="130"/>
                  <a:pt x="66" y="133"/>
                  <a:pt x="66" y="136"/>
                </a:cubicBezTo>
                <a:cubicBezTo>
                  <a:pt x="66" y="146"/>
                  <a:pt x="66" y="146"/>
                  <a:pt x="66" y="146"/>
                </a:cubicBezTo>
                <a:cubicBezTo>
                  <a:pt x="66" y="149"/>
                  <a:pt x="69" y="152"/>
                  <a:pt x="72" y="152"/>
                </a:cubicBezTo>
                <a:cubicBezTo>
                  <a:pt x="78" y="152"/>
                  <a:pt x="78" y="152"/>
                  <a:pt x="78" y="152"/>
                </a:cubicBezTo>
                <a:cubicBezTo>
                  <a:pt x="79" y="156"/>
                  <a:pt x="80" y="160"/>
                  <a:pt x="82" y="165"/>
                </a:cubicBezTo>
                <a:cubicBezTo>
                  <a:pt x="84" y="169"/>
                  <a:pt x="86" y="173"/>
                  <a:pt x="89" y="177"/>
                </a:cubicBezTo>
                <a:cubicBezTo>
                  <a:pt x="85" y="181"/>
                  <a:pt x="85" y="181"/>
                  <a:pt x="85" y="181"/>
                </a:cubicBezTo>
                <a:cubicBezTo>
                  <a:pt x="82" y="183"/>
                  <a:pt x="82" y="187"/>
                  <a:pt x="85" y="189"/>
                </a:cubicBezTo>
                <a:cubicBezTo>
                  <a:pt x="92" y="196"/>
                  <a:pt x="92" y="196"/>
                  <a:pt x="92" y="196"/>
                </a:cubicBezTo>
                <a:cubicBezTo>
                  <a:pt x="94" y="199"/>
                  <a:pt x="98" y="199"/>
                  <a:pt x="100" y="196"/>
                </a:cubicBezTo>
                <a:cubicBezTo>
                  <a:pt x="104" y="192"/>
                  <a:pt x="104" y="192"/>
                  <a:pt x="104" y="192"/>
                </a:cubicBezTo>
                <a:cubicBezTo>
                  <a:pt x="104" y="192"/>
                  <a:pt x="104" y="192"/>
                  <a:pt x="104" y="192"/>
                </a:cubicBezTo>
                <a:cubicBezTo>
                  <a:pt x="105" y="193"/>
                  <a:pt x="106" y="193"/>
                  <a:pt x="106" y="194"/>
                </a:cubicBezTo>
                <a:cubicBezTo>
                  <a:pt x="107" y="194"/>
                  <a:pt x="107" y="194"/>
                  <a:pt x="108" y="195"/>
                </a:cubicBezTo>
                <a:cubicBezTo>
                  <a:pt x="108" y="195"/>
                  <a:pt x="108" y="195"/>
                  <a:pt x="108" y="195"/>
                </a:cubicBezTo>
                <a:cubicBezTo>
                  <a:pt x="115" y="199"/>
                  <a:pt x="122" y="201"/>
                  <a:pt x="129" y="203"/>
                </a:cubicBezTo>
                <a:cubicBezTo>
                  <a:pt x="129" y="209"/>
                  <a:pt x="129" y="209"/>
                  <a:pt x="129" y="209"/>
                </a:cubicBezTo>
                <a:cubicBezTo>
                  <a:pt x="129" y="212"/>
                  <a:pt x="132" y="214"/>
                  <a:pt x="135" y="214"/>
                </a:cubicBezTo>
                <a:cubicBezTo>
                  <a:pt x="145" y="214"/>
                  <a:pt x="145" y="214"/>
                  <a:pt x="145" y="214"/>
                </a:cubicBezTo>
                <a:cubicBezTo>
                  <a:pt x="148" y="214"/>
                  <a:pt x="151" y="212"/>
                  <a:pt x="151" y="209"/>
                </a:cubicBezTo>
                <a:cubicBezTo>
                  <a:pt x="151" y="203"/>
                  <a:pt x="151" y="203"/>
                  <a:pt x="151" y="203"/>
                </a:cubicBezTo>
                <a:cubicBezTo>
                  <a:pt x="156" y="202"/>
                  <a:pt x="160" y="200"/>
                  <a:pt x="165" y="199"/>
                </a:cubicBezTo>
                <a:cubicBezTo>
                  <a:pt x="169" y="197"/>
                  <a:pt x="173" y="195"/>
                  <a:pt x="176" y="192"/>
                </a:cubicBezTo>
                <a:cubicBezTo>
                  <a:pt x="181" y="196"/>
                  <a:pt x="181" y="196"/>
                  <a:pt x="181" y="196"/>
                </a:cubicBezTo>
                <a:cubicBezTo>
                  <a:pt x="183" y="199"/>
                  <a:pt x="187" y="199"/>
                  <a:pt x="189" y="196"/>
                </a:cubicBezTo>
                <a:cubicBezTo>
                  <a:pt x="196" y="189"/>
                  <a:pt x="196" y="189"/>
                  <a:pt x="196" y="189"/>
                </a:cubicBezTo>
                <a:cubicBezTo>
                  <a:pt x="198" y="187"/>
                  <a:pt x="198" y="183"/>
                  <a:pt x="196" y="181"/>
                </a:cubicBezTo>
                <a:cubicBezTo>
                  <a:pt x="192" y="177"/>
                  <a:pt x="192" y="177"/>
                  <a:pt x="192" y="177"/>
                </a:cubicBezTo>
                <a:cubicBezTo>
                  <a:pt x="196" y="170"/>
                  <a:pt x="199" y="163"/>
                  <a:pt x="201" y="156"/>
                </a:cubicBezTo>
                <a:cubicBezTo>
                  <a:pt x="201" y="155"/>
                  <a:pt x="201" y="155"/>
                  <a:pt x="201" y="155"/>
                </a:cubicBezTo>
                <a:close/>
                <a:moveTo>
                  <a:pt x="184" y="158"/>
                </a:moveTo>
                <a:cubicBezTo>
                  <a:pt x="180" y="170"/>
                  <a:pt x="171" y="179"/>
                  <a:pt x="159" y="184"/>
                </a:cubicBezTo>
                <a:cubicBezTo>
                  <a:pt x="146" y="190"/>
                  <a:pt x="133" y="189"/>
                  <a:pt x="122" y="185"/>
                </a:cubicBezTo>
                <a:cubicBezTo>
                  <a:pt x="111" y="180"/>
                  <a:pt x="101" y="171"/>
                  <a:pt x="96" y="159"/>
                </a:cubicBezTo>
                <a:cubicBezTo>
                  <a:pt x="91" y="147"/>
                  <a:pt x="91" y="134"/>
                  <a:pt x="96" y="122"/>
                </a:cubicBezTo>
                <a:cubicBezTo>
                  <a:pt x="100" y="111"/>
                  <a:pt x="109" y="101"/>
                  <a:pt x="121" y="96"/>
                </a:cubicBezTo>
                <a:cubicBezTo>
                  <a:pt x="134" y="91"/>
                  <a:pt x="147" y="91"/>
                  <a:pt x="158" y="96"/>
                </a:cubicBezTo>
                <a:cubicBezTo>
                  <a:pt x="169" y="101"/>
                  <a:pt x="179" y="109"/>
                  <a:pt x="184" y="122"/>
                </a:cubicBezTo>
                <a:cubicBezTo>
                  <a:pt x="189" y="134"/>
                  <a:pt x="189" y="147"/>
                  <a:pt x="184" y="158"/>
                </a:cubicBezTo>
                <a:close/>
                <a:moveTo>
                  <a:pt x="147" y="283"/>
                </a:moveTo>
                <a:cubicBezTo>
                  <a:pt x="150" y="283"/>
                  <a:pt x="150" y="283"/>
                  <a:pt x="150" y="283"/>
                </a:cubicBezTo>
                <a:cubicBezTo>
                  <a:pt x="153" y="283"/>
                  <a:pt x="155" y="280"/>
                  <a:pt x="155" y="277"/>
                </a:cubicBezTo>
                <a:cubicBezTo>
                  <a:pt x="155" y="273"/>
                  <a:pt x="155" y="273"/>
                  <a:pt x="155" y="273"/>
                </a:cubicBezTo>
                <a:cubicBezTo>
                  <a:pt x="155" y="270"/>
                  <a:pt x="152" y="268"/>
                  <a:pt x="149" y="268"/>
                </a:cubicBezTo>
                <a:cubicBezTo>
                  <a:pt x="145" y="269"/>
                  <a:pt x="145" y="269"/>
                  <a:pt x="145" y="269"/>
                </a:cubicBezTo>
                <a:cubicBezTo>
                  <a:pt x="144" y="264"/>
                  <a:pt x="141" y="260"/>
                  <a:pt x="137" y="257"/>
                </a:cubicBezTo>
                <a:cubicBezTo>
                  <a:pt x="139" y="254"/>
                  <a:pt x="139" y="254"/>
                  <a:pt x="139" y="254"/>
                </a:cubicBezTo>
                <a:cubicBezTo>
                  <a:pt x="140" y="251"/>
                  <a:pt x="139" y="247"/>
                  <a:pt x="136" y="246"/>
                </a:cubicBezTo>
                <a:cubicBezTo>
                  <a:pt x="134" y="245"/>
                  <a:pt x="134" y="245"/>
                  <a:pt x="134" y="245"/>
                </a:cubicBezTo>
                <a:cubicBezTo>
                  <a:pt x="131" y="244"/>
                  <a:pt x="128" y="245"/>
                  <a:pt x="127" y="248"/>
                </a:cubicBezTo>
                <a:cubicBezTo>
                  <a:pt x="125" y="251"/>
                  <a:pt x="125" y="251"/>
                  <a:pt x="125" y="251"/>
                </a:cubicBezTo>
                <a:cubicBezTo>
                  <a:pt x="120" y="250"/>
                  <a:pt x="115" y="250"/>
                  <a:pt x="111" y="252"/>
                </a:cubicBezTo>
                <a:cubicBezTo>
                  <a:pt x="109" y="249"/>
                  <a:pt x="109" y="249"/>
                  <a:pt x="109" y="249"/>
                </a:cubicBezTo>
                <a:cubicBezTo>
                  <a:pt x="107" y="246"/>
                  <a:pt x="104" y="246"/>
                  <a:pt x="101" y="247"/>
                </a:cubicBezTo>
                <a:cubicBezTo>
                  <a:pt x="98" y="249"/>
                  <a:pt x="98" y="249"/>
                  <a:pt x="98" y="249"/>
                </a:cubicBezTo>
                <a:cubicBezTo>
                  <a:pt x="96" y="251"/>
                  <a:pt x="95" y="255"/>
                  <a:pt x="97" y="257"/>
                </a:cubicBezTo>
                <a:cubicBezTo>
                  <a:pt x="99" y="260"/>
                  <a:pt x="99" y="260"/>
                  <a:pt x="99" y="260"/>
                </a:cubicBezTo>
                <a:cubicBezTo>
                  <a:pt x="97" y="262"/>
                  <a:pt x="96" y="264"/>
                  <a:pt x="95" y="266"/>
                </a:cubicBezTo>
                <a:cubicBezTo>
                  <a:pt x="93" y="268"/>
                  <a:pt x="93" y="271"/>
                  <a:pt x="92" y="273"/>
                </a:cubicBezTo>
                <a:cubicBezTo>
                  <a:pt x="89" y="273"/>
                  <a:pt x="89" y="273"/>
                  <a:pt x="89" y="273"/>
                </a:cubicBezTo>
                <a:cubicBezTo>
                  <a:pt x="86" y="274"/>
                  <a:pt x="83" y="276"/>
                  <a:pt x="84" y="279"/>
                </a:cubicBezTo>
                <a:cubicBezTo>
                  <a:pt x="84" y="283"/>
                  <a:pt x="84" y="283"/>
                  <a:pt x="84" y="283"/>
                </a:cubicBezTo>
                <a:cubicBezTo>
                  <a:pt x="84" y="286"/>
                  <a:pt x="87" y="288"/>
                  <a:pt x="90" y="288"/>
                </a:cubicBezTo>
                <a:cubicBezTo>
                  <a:pt x="94" y="288"/>
                  <a:pt x="94" y="288"/>
                  <a:pt x="94" y="288"/>
                </a:cubicBezTo>
                <a:cubicBezTo>
                  <a:pt x="95" y="292"/>
                  <a:pt x="98" y="296"/>
                  <a:pt x="102" y="299"/>
                </a:cubicBezTo>
                <a:cubicBezTo>
                  <a:pt x="100" y="303"/>
                  <a:pt x="100" y="303"/>
                  <a:pt x="100" y="303"/>
                </a:cubicBezTo>
                <a:cubicBezTo>
                  <a:pt x="99" y="306"/>
                  <a:pt x="100" y="309"/>
                  <a:pt x="103" y="310"/>
                </a:cubicBezTo>
                <a:cubicBezTo>
                  <a:pt x="105" y="311"/>
                  <a:pt x="105" y="311"/>
                  <a:pt x="105" y="311"/>
                </a:cubicBezTo>
                <a:cubicBezTo>
                  <a:pt x="108" y="313"/>
                  <a:pt x="111" y="312"/>
                  <a:pt x="112" y="309"/>
                </a:cubicBezTo>
                <a:cubicBezTo>
                  <a:pt x="114" y="305"/>
                  <a:pt x="114" y="305"/>
                  <a:pt x="114" y="305"/>
                </a:cubicBezTo>
                <a:cubicBezTo>
                  <a:pt x="119" y="306"/>
                  <a:pt x="124" y="306"/>
                  <a:pt x="128" y="304"/>
                </a:cubicBezTo>
                <a:cubicBezTo>
                  <a:pt x="130" y="307"/>
                  <a:pt x="130" y="307"/>
                  <a:pt x="130" y="307"/>
                </a:cubicBezTo>
                <a:cubicBezTo>
                  <a:pt x="132" y="310"/>
                  <a:pt x="135" y="311"/>
                  <a:pt x="138" y="309"/>
                </a:cubicBezTo>
                <a:cubicBezTo>
                  <a:pt x="141" y="307"/>
                  <a:pt x="141" y="307"/>
                  <a:pt x="141" y="307"/>
                </a:cubicBezTo>
                <a:cubicBezTo>
                  <a:pt x="143" y="305"/>
                  <a:pt x="144" y="302"/>
                  <a:pt x="142" y="299"/>
                </a:cubicBezTo>
                <a:cubicBezTo>
                  <a:pt x="140" y="296"/>
                  <a:pt x="140" y="296"/>
                  <a:pt x="140" y="296"/>
                </a:cubicBezTo>
                <a:cubicBezTo>
                  <a:pt x="142" y="294"/>
                  <a:pt x="143" y="292"/>
                  <a:pt x="144" y="290"/>
                </a:cubicBezTo>
                <a:cubicBezTo>
                  <a:pt x="145" y="288"/>
                  <a:pt x="146" y="286"/>
                  <a:pt x="147" y="283"/>
                </a:cubicBezTo>
                <a:close/>
                <a:moveTo>
                  <a:pt x="133" y="289"/>
                </a:moveTo>
                <a:cubicBezTo>
                  <a:pt x="126" y="297"/>
                  <a:pt x="116" y="297"/>
                  <a:pt x="108" y="291"/>
                </a:cubicBezTo>
                <a:cubicBezTo>
                  <a:pt x="101" y="285"/>
                  <a:pt x="100" y="274"/>
                  <a:pt x="106" y="267"/>
                </a:cubicBezTo>
                <a:cubicBezTo>
                  <a:pt x="112" y="260"/>
                  <a:pt x="123" y="259"/>
                  <a:pt x="131" y="265"/>
                </a:cubicBezTo>
                <a:cubicBezTo>
                  <a:pt x="138" y="271"/>
                  <a:pt x="139" y="282"/>
                  <a:pt x="133" y="289"/>
                </a:cubicBezTo>
                <a:close/>
                <a:moveTo>
                  <a:pt x="248" y="105"/>
                </a:moveTo>
                <a:cubicBezTo>
                  <a:pt x="250" y="105"/>
                  <a:pt x="250" y="105"/>
                  <a:pt x="250" y="105"/>
                </a:cubicBezTo>
                <a:cubicBezTo>
                  <a:pt x="252" y="105"/>
                  <a:pt x="254" y="104"/>
                  <a:pt x="254" y="102"/>
                </a:cubicBezTo>
                <a:cubicBezTo>
                  <a:pt x="254" y="99"/>
                  <a:pt x="254" y="99"/>
                  <a:pt x="254" y="99"/>
                </a:cubicBezTo>
                <a:cubicBezTo>
                  <a:pt x="255" y="99"/>
                  <a:pt x="257" y="98"/>
                  <a:pt x="258" y="98"/>
                </a:cubicBezTo>
                <a:cubicBezTo>
                  <a:pt x="260" y="97"/>
                  <a:pt x="261" y="96"/>
                  <a:pt x="262" y="95"/>
                </a:cubicBezTo>
                <a:cubicBezTo>
                  <a:pt x="264" y="96"/>
                  <a:pt x="264" y="96"/>
                  <a:pt x="264" y="96"/>
                </a:cubicBezTo>
                <a:cubicBezTo>
                  <a:pt x="266" y="97"/>
                  <a:pt x="268" y="96"/>
                  <a:pt x="269" y="95"/>
                </a:cubicBezTo>
                <a:cubicBezTo>
                  <a:pt x="271" y="93"/>
                  <a:pt x="271" y="93"/>
                  <a:pt x="271" y="93"/>
                </a:cubicBezTo>
                <a:cubicBezTo>
                  <a:pt x="272" y="91"/>
                  <a:pt x="271" y="88"/>
                  <a:pt x="269" y="87"/>
                </a:cubicBezTo>
                <a:cubicBezTo>
                  <a:pt x="267" y="86"/>
                  <a:pt x="267" y="86"/>
                  <a:pt x="267" y="86"/>
                </a:cubicBezTo>
                <a:cubicBezTo>
                  <a:pt x="268" y="83"/>
                  <a:pt x="268" y="80"/>
                  <a:pt x="267" y="77"/>
                </a:cubicBezTo>
                <a:cubicBezTo>
                  <a:pt x="270" y="75"/>
                  <a:pt x="270" y="75"/>
                  <a:pt x="270" y="75"/>
                </a:cubicBezTo>
                <a:cubicBezTo>
                  <a:pt x="272" y="74"/>
                  <a:pt x="272" y="72"/>
                  <a:pt x="271" y="70"/>
                </a:cubicBezTo>
                <a:cubicBezTo>
                  <a:pt x="270" y="69"/>
                  <a:pt x="270" y="69"/>
                  <a:pt x="270" y="69"/>
                </a:cubicBezTo>
                <a:cubicBezTo>
                  <a:pt x="269" y="67"/>
                  <a:pt x="267" y="66"/>
                  <a:pt x="265" y="67"/>
                </a:cubicBezTo>
                <a:cubicBezTo>
                  <a:pt x="263" y="69"/>
                  <a:pt x="263" y="69"/>
                  <a:pt x="263" y="69"/>
                </a:cubicBezTo>
                <a:cubicBezTo>
                  <a:pt x="261" y="66"/>
                  <a:pt x="258" y="65"/>
                  <a:pt x="255" y="64"/>
                </a:cubicBezTo>
                <a:cubicBezTo>
                  <a:pt x="255" y="61"/>
                  <a:pt x="255" y="61"/>
                  <a:pt x="255" y="61"/>
                </a:cubicBezTo>
                <a:cubicBezTo>
                  <a:pt x="255" y="59"/>
                  <a:pt x="253" y="57"/>
                  <a:pt x="251" y="57"/>
                </a:cubicBezTo>
                <a:cubicBezTo>
                  <a:pt x="249" y="57"/>
                  <a:pt x="249" y="57"/>
                  <a:pt x="249" y="57"/>
                </a:cubicBezTo>
                <a:cubicBezTo>
                  <a:pt x="247" y="57"/>
                  <a:pt x="245" y="59"/>
                  <a:pt x="245" y="61"/>
                </a:cubicBezTo>
                <a:cubicBezTo>
                  <a:pt x="245" y="63"/>
                  <a:pt x="245" y="63"/>
                  <a:pt x="245" y="63"/>
                </a:cubicBezTo>
                <a:cubicBezTo>
                  <a:pt x="244" y="64"/>
                  <a:pt x="242" y="64"/>
                  <a:pt x="241" y="65"/>
                </a:cubicBezTo>
                <a:cubicBezTo>
                  <a:pt x="239" y="66"/>
                  <a:pt x="238" y="67"/>
                  <a:pt x="237" y="68"/>
                </a:cubicBezTo>
                <a:cubicBezTo>
                  <a:pt x="235" y="67"/>
                  <a:pt x="235" y="67"/>
                  <a:pt x="235" y="67"/>
                </a:cubicBezTo>
                <a:cubicBezTo>
                  <a:pt x="233" y="66"/>
                  <a:pt x="231" y="66"/>
                  <a:pt x="229" y="68"/>
                </a:cubicBezTo>
                <a:cubicBezTo>
                  <a:pt x="228" y="70"/>
                  <a:pt x="228" y="70"/>
                  <a:pt x="228" y="70"/>
                </a:cubicBezTo>
                <a:cubicBezTo>
                  <a:pt x="227" y="72"/>
                  <a:pt x="228" y="74"/>
                  <a:pt x="230" y="75"/>
                </a:cubicBezTo>
                <a:cubicBezTo>
                  <a:pt x="232" y="77"/>
                  <a:pt x="232" y="77"/>
                  <a:pt x="232" y="77"/>
                </a:cubicBezTo>
                <a:cubicBezTo>
                  <a:pt x="231" y="80"/>
                  <a:pt x="231" y="83"/>
                  <a:pt x="232" y="86"/>
                </a:cubicBezTo>
                <a:cubicBezTo>
                  <a:pt x="229" y="87"/>
                  <a:pt x="229" y="87"/>
                  <a:pt x="229" y="87"/>
                </a:cubicBezTo>
                <a:cubicBezTo>
                  <a:pt x="227" y="88"/>
                  <a:pt x="227" y="91"/>
                  <a:pt x="228" y="92"/>
                </a:cubicBezTo>
                <a:cubicBezTo>
                  <a:pt x="229" y="94"/>
                  <a:pt x="229" y="94"/>
                  <a:pt x="229" y="94"/>
                </a:cubicBezTo>
                <a:cubicBezTo>
                  <a:pt x="230" y="96"/>
                  <a:pt x="232" y="96"/>
                  <a:pt x="234" y="95"/>
                </a:cubicBezTo>
                <a:cubicBezTo>
                  <a:pt x="236" y="94"/>
                  <a:pt x="236" y="94"/>
                  <a:pt x="236" y="94"/>
                </a:cubicBezTo>
                <a:cubicBezTo>
                  <a:pt x="238" y="96"/>
                  <a:pt x="241" y="98"/>
                  <a:pt x="244" y="99"/>
                </a:cubicBezTo>
                <a:cubicBezTo>
                  <a:pt x="244" y="101"/>
                  <a:pt x="244" y="101"/>
                  <a:pt x="244" y="101"/>
                </a:cubicBezTo>
                <a:cubicBezTo>
                  <a:pt x="244" y="104"/>
                  <a:pt x="246" y="105"/>
                  <a:pt x="248" y="105"/>
                </a:cubicBezTo>
                <a:close/>
                <a:moveTo>
                  <a:pt x="243" y="89"/>
                </a:moveTo>
                <a:cubicBezTo>
                  <a:pt x="238" y="86"/>
                  <a:pt x="238" y="79"/>
                  <a:pt x="241" y="74"/>
                </a:cubicBezTo>
                <a:cubicBezTo>
                  <a:pt x="245" y="70"/>
                  <a:pt x="252" y="69"/>
                  <a:pt x="256" y="73"/>
                </a:cubicBezTo>
                <a:cubicBezTo>
                  <a:pt x="261" y="77"/>
                  <a:pt x="261" y="84"/>
                  <a:pt x="258" y="88"/>
                </a:cubicBezTo>
                <a:cubicBezTo>
                  <a:pt x="254" y="93"/>
                  <a:pt x="247" y="93"/>
                  <a:pt x="243" y="89"/>
                </a:cubicBezTo>
                <a:close/>
                <a:moveTo>
                  <a:pt x="310" y="136"/>
                </a:moveTo>
                <a:cubicBezTo>
                  <a:pt x="309" y="135"/>
                  <a:pt x="309" y="135"/>
                  <a:pt x="309" y="135"/>
                </a:cubicBezTo>
                <a:cubicBezTo>
                  <a:pt x="308" y="133"/>
                  <a:pt x="306" y="132"/>
                  <a:pt x="304" y="133"/>
                </a:cubicBezTo>
                <a:cubicBezTo>
                  <a:pt x="302" y="134"/>
                  <a:pt x="302" y="134"/>
                  <a:pt x="302" y="134"/>
                </a:cubicBezTo>
                <a:cubicBezTo>
                  <a:pt x="300" y="132"/>
                  <a:pt x="297" y="130"/>
                  <a:pt x="294" y="129"/>
                </a:cubicBezTo>
                <a:cubicBezTo>
                  <a:pt x="294" y="127"/>
                  <a:pt x="294" y="127"/>
                  <a:pt x="294" y="127"/>
                </a:cubicBezTo>
                <a:cubicBezTo>
                  <a:pt x="294" y="125"/>
                  <a:pt x="292" y="123"/>
                  <a:pt x="290" y="123"/>
                </a:cubicBezTo>
                <a:cubicBezTo>
                  <a:pt x="288" y="123"/>
                  <a:pt x="288" y="123"/>
                  <a:pt x="288" y="123"/>
                </a:cubicBezTo>
                <a:cubicBezTo>
                  <a:pt x="286" y="123"/>
                  <a:pt x="284" y="125"/>
                  <a:pt x="284" y="127"/>
                </a:cubicBezTo>
                <a:cubicBezTo>
                  <a:pt x="284" y="129"/>
                  <a:pt x="284" y="129"/>
                  <a:pt x="284" y="129"/>
                </a:cubicBezTo>
                <a:cubicBezTo>
                  <a:pt x="282" y="129"/>
                  <a:pt x="281" y="130"/>
                  <a:pt x="279" y="131"/>
                </a:cubicBezTo>
                <a:cubicBezTo>
                  <a:pt x="278" y="132"/>
                  <a:pt x="277" y="133"/>
                  <a:pt x="275" y="134"/>
                </a:cubicBezTo>
                <a:cubicBezTo>
                  <a:pt x="274" y="133"/>
                  <a:pt x="274" y="133"/>
                  <a:pt x="274" y="133"/>
                </a:cubicBezTo>
                <a:cubicBezTo>
                  <a:pt x="272" y="131"/>
                  <a:pt x="269" y="132"/>
                  <a:pt x="268" y="134"/>
                </a:cubicBezTo>
                <a:cubicBezTo>
                  <a:pt x="267" y="136"/>
                  <a:pt x="267" y="136"/>
                  <a:pt x="267" y="136"/>
                </a:cubicBezTo>
                <a:cubicBezTo>
                  <a:pt x="266" y="138"/>
                  <a:pt x="267" y="140"/>
                  <a:pt x="268" y="141"/>
                </a:cubicBezTo>
                <a:cubicBezTo>
                  <a:pt x="270" y="142"/>
                  <a:pt x="270" y="142"/>
                  <a:pt x="270" y="142"/>
                </a:cubicBezTo>
                <a:cubicBezTo>
                  <a:pt x="270" y="145"/>
                  <a:pt x="270" y="149"/>
                  <a:pt x="270" y="152"/>
                </a:cubicBezTo>
                <a:cubicBezTo>
                  <a:pt x="268" y="153"/>
                  <a:pt x="268" y="153"/>
                  <a:pt x="268" y="153"/>
                </a:cubicBezTo>
                <a:cubicBezTo>
                  <a:pt x="266" y="154"/>
                  <a:pt x="266" y="156"/>
                  <a:pt x="267" y="158"/>
                </a:cubicBezTo>
                <a:cubicBezTo>
                  <a:pt x="267" y="160"/>
                  <a:pt x="267" y="160"/>
                  <a:pt x="267" y="160"/>
                </a:cubicBezTo>
                <a:cubicBezTo>
                  <a:pt x="268" y="161"/>
                  <a:pt x="271" y="162"/>
                  <a:pt x="273" y="161"/>
                </a:cubicBezTo>
                <a:cubicBezTo>
                  <a:pt x="275" y="160"/>
                  <a:pt x="275" y="160"/>
                  <a:pt x="275" y="160"/>
                </a:cubicBezTo>
                <a:cubicBezTo>
                  <a:pt x="277" y="162"/>
                  <a:pt x="280" y="164"/>
                  <a:pt x="283" y="165"/>
                </a:cubicBezTo>
                <a:cubicBezTo>
                  <a:pt x="283" y="167"/>
                  <a:pt x="283" y="167"/>
                  <a:pt x="283" y="167"/>
                </a:cubicBezTo>
                <a:cubicBezTo>
                  <a:pt x="283" y="169"/>
                  <a:pt x="284" y="171"/>
                  <a:pt x="286" y="171"/>
                </a:cubicBezTo>
                <a:cubicBezTo>
                  <a:pt x="289" y="171"/>
                  <a:pt x="289" y="171"/>
                  <a:pt x="289" y="171"/>
                </a:cubicBezTo>
                <a:cubicBezTo>
                  <a:pt x="291" y="171"/>
                  <a:pt x="293" y="169"/>
                  <a:pt x="293" y="167"/>
                </a:cubicBezTo>
                <a:cubicBezTo>
                  <a:pt x="293" y="165"/>
                  <a:pt x="293" y="165"/>
                  <a:pt x="293" y="165"/>
                </a:cubicBezTo>
                <a:cubicBezTo>
                  <a:pt x="294" y="165"/>
                  <a:pt x="296" y="164"/>
                  <a:pt x="297" y="163"/>
                </a:cubicBezTo>
                <a:cubicBezTo>
                  <a:pt x="299" y="163"/>
                  <a:pt x="300" y="162"/>
                  <a:pt x="301" y="160"/>
                </a:cubicBezTo>
                <a:cubicBezTo>
                  <a:pt x="303" y="162"/>
                  <a:pt x="303" y="162"/>
                  <a:pt x="303" y="162"/>
                </a:cubicBezTo>
                <a:cubicBezTo>
                  <a:pt x="305" y="163"/>
                  <a:pt x="307" y="162"/>
                  <a:pt x="308" y="160"/>
                </a:cubicBezTo>
                <a:cubicBezTo>
                  <a:pt x="310" y="158"/>
                  <a:pt x="310" y="158"/>
                  <a:pt x="310" y="158"/>
                </a:cubicBezTo>
                <a:cubicBezTo>
                  <a:pt x="311" y="156"/>
                  <a:pt x="310" y="154"/>
                  <a:pt x="308" y="153"/>
                </a:cubicBezTo>
                <a:cubicBezTo>
                  <a:pt x="306" y="152"/>
                  <a:pt x="306" y="152"/>
                  <a:pt x="306" y="152"/>
                </a:cubicBezTo>
                <a:cubicBezTo>
                  <a:pt x="307" y="149"/>
                  <a:pt x="307" y="146"/>
                  <a:pt x="306" y="142"/>
                </a:cubicBezTo>
                <a:cubicBezTo>
                  <a:pt x="309" y="141"/>
                  <a:pt x="309" y="141"/>
                  <a:pt x="309" y="141"/>
                </a:cubicBezTo>
                <a:cubicBezTo>
                  <a:pt x="310" y="140"/>
                  <a:pt x="311" y="138"/>
                  <a:pt x="310" y="136"/>
                </a:cubicBezTo>
                <a:close/>
                <a:moveTo>
                  <a:pt x="296" y="154"/>
                </a:moveTo>
                <a:cubicBezTo>
                  <a:pt x="293" y="158"/>
                  <a:pt x="286" y="159"/>
                  <a:pt x="282" y="155"/>
                </a:cubicBezTo>
                <a:cubicBezTo>
                  <a:pt x="277" y="151"/>
                  <a:pt x="277" y="145"/>
                  <a:pt x="280" y="140"/>
                </a:cubicBezTo>
                <a:cubicBezTo>
                  <a:pt x="284" y="136"/>
                  <a:pt x="291" y="135"/>
                  <a:pt x="295" y="139"/>
                </a:cubicBezTo>
                <a:cubicBezTo>
                  <a:pt x="300" y="143"/>
                  <a:pt x="300" y="149"/>
                  <a:pt x="296" y="154"/>
                </a:cubicBezTo>
                <a:close/>
                <a:moveTo>
                  <a:pt x="336" y="68"/>
                </a:moveTo>
                <a:cubicBezTo>
                  <a:pt x="333" y="65"/>
                  <a:pt x="328" y="65"/>
                  <a:pt x="325" y="67"/>
                </a:cubicBezTo>
                <a:cubicBezTo>
                  <a:pt x="321" y="70"/>
                  <a:pt x="321" y="75"/>
                  <a:pt x="324" y="79"/>
                </a:cubicBezTo>
                <a:cubicBezTo>
                  <a:pt x="349" y="109"/>
                  <a:pt x="364" y="148"/>
                  <a:pt x="364" y="190"/>
                </a:cubicBezTo>
                <a:cubicBezTo>
                  <a:pt x="364" y="226"/>
                  <a:pt x="353" y="259"/>
                  <a:pt x="335" y="287"/>
                </a:cubicBezTo>
                <a:cubicBezTo>
                  <a:pt x="333" y="289"/>
                  <a:pt x="330" y="289"/>
                  <a:pt x="326" y="286"/>
                </a:cubicBezTo>
                <a:cubicBezTo>
                  <a:pt x="299" y="258"/>
                  <a:pt x="299" y="258"/>
                  <a:pt x="299" y="258"/>
                </a:cubicBezTo>
                <a:cubicBezTo>
                  <a:pt x="296" y="256"/>
                  <a:pt x="297" y="252"/>
                  <a:pt x="297" y="252"/>
                </a:cubicBezTo>
                <a:cubicBezTo>
                  <a:pt x="303" y="229"/>
                  <a:pt x="303" y="229"/>
                  <a:pt x="303" y="229"/>
                </a:cubicBezTo>
                <a:cubicBezTo>
                  <a:pt x="303" y="227"/>
                  <a:pt x="303" y="224"/>
                  <a:pt x="301" y="223"/>
                </a:cubicBezTo>
                <a:cubicBezTo>
                  <a:pt x="260" y="181"/>
                  <a:pt x="260" y="181"/>
                  <a:pt x="260" y="181"/>
                </a:cubicBezTo>
                <a:cubicBezTo>
                  <a:pt x="258" y="179"/>
                  <a:pt x="255" y="179"/>
                  <a:pt x="253" y="179"/>
                </a:cubicBezTo>
                <a:cubicBezTo>
                  <a:pt x="233" y="185"/>
                  <a:pt x="233" y="185"/>
                  <a:pt x="233" y="185"/>
                </a:cubicBezTo>
                <a:cubicBezTo>
                  <a:pt x="233" y="185"/>
                  <a:pt x="226" y="186"/>
                  <a:pt x="232" y="191"/>
                </a:cubicBezTo>
                <a:cubicBezTo>
                  <a:pt x="237" y="196"/>
                  <a:pt x="258" y="218"/>
                  <a:pt x="258" y="218"/>
                </a:cubicBezTo>
                <a:cubicBezTo>
                  <a:pt x="259" y="219"/>
                  <a:pt x="260" y="220"/>
                  <a:pt x="259" y="222"/>
                </a:cubicBezTo>
                <a:cubicBezTo>
                  <a:pt x="251" y="252"/>
                  <a:pt x="251" y="252"/>
                  <a:pt x="251" y="252"/>
                </a:cubicBezTo>
                <a:cubicBezTo>
                  <a:pt x="251" y="253"/>
                  <a:pt x="250" y="254"/>
                  <a:pt x="249" y="254"/>
                </a:cubicBezTo>
                <a:cubicBezTo>
                  <a:pt x="219" y="262"/>
                  <a:pt x="219" y="262"/>
                  <a:pt x="219" y="262"/>
                </a:cubicBezTo>
                <a:cubicBezTo>
                  <a:pt x="217" y="263"/>
                  <a:pt x="216" y="262"/>
                  <a:pt x="215" y="261"/>
                </a:cubicBezTo>
                <a:cubicBezTo>
                  <a:pt x="215" y="261"/>
                  <a:pt x="193" y="239"/>
                  <a:pt x="188" y="235"/>
                </a:cubicBezTo>
                <a:cubicBezTo>
                  <a:pt x="183" y="230"/>
                  <a:pt x="182" y="236"/>
                  <a:pt x="182" y="236"/>
                </a:cubicBezTo>
                <a:cubicBezTo>
                  <a:pt x="176" y="256"/>
                  <a:pt x="176" y="256"/>
                  <a:pt x="176" y="256"/>
                </a:cubicBezTo>
                <a:cubicBezTo>
                  <a:pt x="176" y="258"/>
                  <a:pt x="176" y="261"/>
                  <a:pt x="178" y="263"/>
                </a:cubicBezTo>
                <a:cubicBezTo>
                  <a:pt x="219" y="304"/>
                  <a:pt x="219" y="304"/>
                  <a:pt x="219" y="304"/>
                </a:cubicBezTo>
                <a:cubicBezTo>
                  <a:pt x="221" y="306"/>
                  <a:pt x="224" y="306"/>
                  <a:pt x="226" y="306"/>
                </a:cubicBezTo>
                <a:cubicBezTo>
                  <a:pt x="249" y="300"/>
                  <a:pt x="249" y="300"/>
                  <a:pt x="249" y="300"/>
                </a:cubicBezTo>
                <a:cubicBezTo>
                  <a:pt x="249" y="300"/>
                  <a:pt x="252" y="299"/>
                  <a:pt x="255" y="302"/>
                </a:cubicBezTo>
                <a:cubicBezTo>
                  <a:pt x="282" y="329"/>
                  <a:pt x="282" y="329"/>
                  <a:pt x="282" y="329"/>
                </a:cubicBezTo>
                <a:cubicBezTo>
                  <a:pt x="286" y="333"/>
                  <a:pt x="285" y="336"/>
                  <a:pt x="282" y="338"/>
                </a:cubicBezTo>
                <a:cubicBezTo>
                  <a:pt x="255" y="354"/>
                  <a:pt x="224" y="364"/>
                  <a:pt x="190" y="364"/>
                </a:cubicBezTo>
                <a:cubicBezTo>
                  <a:pt x="142" y="364"/>
                  <a:pt x="99" y="345"/>
                  <a:pt x="67" y="313"/>
                </a:cubicBezTo>
                <a:cubicBezTo>
                  <a:pt x="36" y="282"/>
                  <a:pt x="17" y="238"/>
                  <a:pt x="16" y="190"/>
                </a:cubicBezTo>
                <a:cubicBezTo>
                  <a:pt x="17" y="142"/>
                  <a:pt x="36" y="99"/>
                  <a:pt x="67" y="67"/>
                </a:cubicBezTo>
                <a:cubicBezTo>
                  <a:pt x="99" y="36"/>
                  <a:pt x="142" y="16"/>
                  <a:pt x="190" y="16"/>
                </a:cubicBezTo>
                <a:cubicBezTo>
                  <a:pt x="233" y="16"/>
                  <a:pt x="272" y="32"/>
                  <a:pt x="302" y="57"/>
                </a:cubicBezTo>
                <a:cubicBezTo>
                  <a:pt x="305" y="60"/>
                  <a:pt x="310" y="59"/>
                  <a:pt x="313" y="56"/>
                </a:cubicBezTo>
                <a:cubicBezTo>
                  <a:pt x="316" y="53"/>
                  <a:pt x="316" y="48"/>
                  <a:pt x="312" y="45"/>
                </a:cubicBezTo>
                <a:cubicBezTo>
                  <a:pt x="312" y="45"/>
                  <a:pt x="312" y="45"/>
                  <a:pt x="312" y="45"/>
                </a:cubicBezTo>
                <a:cubicBezTo>
                  <a:pt x="279" y="17"/>
                  <a:pt x="237" y="0"/>
                  <a:pt x="190" y="0"/>
                </a:cubicBezTo>
                <a:cubicBezTo>
                  <a:pt x="85" y="0"/>
                  <a:pt x="1" y="85"/>
                  <a:pt x="0" y="190"/>
                </a:cubicBezTo>
                <a:cubicBezTo>
                  <a:pt x="1" y="295"/>
                  <a:pt x="85" y="380"/>
                  <a:pt x="190" y="380"/>
                </a:cubicBezTo>
                <a:cubicBezTo>
                  <a:pt x="224" y="380"/>
                  <a:pt x="255" y="371"/>
                  <a:pt x="282" y="356"/>
                </a:cubicBezTo>
                <a:cubicBezTo>
                  <a:pt x="283" y="356"/>
                  <a:pt x="283" y="356"/>
                  <a:pt x="283" y="356"/>
                </a:cubicBezTo>
                <a:cubicBezTo>
                  <a:pt x="284" y="355"/>
                  <a:pt x="284" y="355"/>
                  <a:pt x="284" y="355"/>
                </a:cubicBezTo>
                <a:cubicBezTo>
                  <a:pt x="341" y="323"/>
                  <a:pt x="380" y="261"/>
                  <a:pt x="380" y="190"/>
                </a:cubicBezTo>
                <a:cubicBezTo>
                  <a:pt x="380" y="144"/>
                  <a:pt x="364" y="101"/>
                  <a:pt x="336" y="6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10" name="Rounded Rectangle 9"/>
          <p:cNvSpPr/>
          <p:nvPr/>
        </p:nvSpPr>
        <p:spPr bwMode="auto">
          <a:xfrm>
            <a:off x="8791573" y="3437453"/>
            <a:ext cx="1295400"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Insights</a:t>
            </a:r>
          </a:p>
        </p:txBody>
      </p:sp>
      <p:sp>
        <p:nvSpPr>
          <p:cNvPr id="11" name="Rounded Rectangle 10"/>
          <p:cNvSpPr/>
          <p:nvPr/>
        </p:nvSpPr>
        <p:spPr bwMode="auto">
          <a:xfrm>
            <a:off x="7156449" y="3437453"/>
            <a:ext cx="1296988" cy="576262"/>
          </a:xfrm>
          <a:prstGeom prst="roundRect">
            <a:avLst/>
          </a:prstGeom>
          <a:ln>
            <a:solidFill>
              <a:srgbClr val="00285E"/>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72000" rIns="72000" anchor="ctr"/>
          <a:lstStyle/>
          <a:p>
            <a:pPr>
              <a:defRPr/>
            </a:pPr>
            <a:r>
              <a:rPr lang="en-US" sz="1200" b="1" dirty="0">
                <a:solidFill>
                  <a:srgbClr val="58585A"/>
                </a:solidFill>
                <a:latin typeface="Calibri" pitchFamily="34" charset="0"/>
                <a:cs typeface="Calibri" pitchFamily="34" charset="0"/>
              </a:rPr>
              <a:t>Validation</a:t>
            </a:r>
          </a:p>
        </p:txBody>
      </p:sp>
      <p:sp>
        <p:nvSpPr>
          <p:cNvPr id="12" name="Freeform 9"/>
          <p:cNvSpPr>
            <a:spLocks noChangeAspect="1" noEditPoints="1"/>
          </p:cNvSpPr>
          <p:nvPr/>
        </p:nvSpPr>
        <p:spPr bwMode="auto">
          <a:xfrm>
            <a:off x="1069975" y="2977078"/>
            <a:ext cx="334963" cy="360362"/>
          </a:xfrm>
          <a:custGeom>
            <a:avLst/>
            <a:gdLst>
              <a:gd name="T0" fmla="*/ 2147483647 w 391"/>
              <a:gd name="T1" fmla="*/ 2147483647 h 421"/>
              <a:gd name="T2" fmla="*/ 2147483647 w 391"/>
              <a:gd name="T3" fmla="*/ 2147483647 h 421"/>
              <a:gd name="T4" fmla="*/ 2147483647 w 391"/>
              <a:gd name="T5" fmla="*/ 2147483647 h 421"/>
              <a:gd name="T6" fmla="*/ 2147483647 w 391"/>
              <a:gd name="T7" fmla="*/ 2147483647 h 421"/>
              <a:gd name="T8" fmla="*/ 2147483647 w 391"/>
              <a:gd name="T9" fmla="*/ 2147483647 h 421"/>
              <a:gd name="T10" fmla="*/ 2147483647 w 391"/>
              <a:gd name="T11" fmla="*/ 2147483647 h 421"/>
              <a:gd name="T12" fmla="*/ 2147483647 w 391"/>
              <a:gd name="T13" fmla="*/ 2147483647 h 421"/>
              <a:gd name="T14" fmla="*/ 2147483647 w 391"/>
              <a:gd name="T15" fmla="*/ 2147483647 h 421"/>
              <a:gd name="T16" fmla="*/ 2147483647 w 391"/>
              <a:gd name="T17" fmla="*/ 2147483647 h 421"/>
              <a:gd name="T18" fmla="*/ 2147483647 w 391"/>
              <a:gd name="T19" fmla="*/ 2147483647 h 421"/>
              <a:gd name="T20" fmla="*/ 2147483647 w 391"/>
              <a:gd name="T21" fmla="*/ 2147483647 h 421"/>
              <a:gd name="T22" fmla="*/ 2147483647 w 391"/>
              <a:gd name="T23" fmla="*/ 2147483647 h 421"/>
              <a:gd name="T24" fmla="*/ 2147483647 w 391"/>
              <a:gd name="T25" fmla="*/ 2147483647 h 421"/>
              <a:gd name="T26" fmla="*/ 2147483647 w 391"/>
              <a:gd name="T27" fmla="*/ 2147483647 h 421"/>
              <a:gd name="T28" fmla="*/ 2147483647 w 391"/>
              <a:gd name="T29" fmla="*/ 2147483647 h 421"/>
              <a:gd name="T30" fmla="*/ 2147483647 w 391"/>
              <a:gd name="T31" fmla="*/ 0 h 421"/>
              <a:gd name="T32" fmla="*/ 0 w 391"/>
              <a:gd name="T33" fmla="*/ 2147483647 h 421"/>
              <a:gd name="T34" fmla="*/ 2147483647 w 391"/>
              <a:gd name="T35" fmla="*/ 2147483647 h 421"/>
              <a:gd name="T36" fmla="*/ 2147483647 w 391"/>
              <a:gd name="T37" fmla="*/ 2147483647 h 421"/>
              <a:gd name="T38" fmla="*/ 2147483647 w 391"/>
              <a:gd name="T39" fmla="*/ 2147483647 h 421"/>
              <a:gd name="T40" fmla="*/ 2147483647 w 391"/>
              <a:gd name="T41" fmla="*/ 2147483647 h 421"/>
              <a:gd name="T42" fmla="*/ 2147483647 w 391"/>
              <a:gd name="T43" fmla="*/ 2147483647 h 421"/>
              <a:gd name="T44" fmla="*/ 2147483647 w 391"/>
              <a:gd name="T45" fmla="*/ 2147483647 h 421"/>
              <a:gd name="T46" fmla="*/ 2147483647 w 391"/>
              <a:gd name="T47" fmla="*/ 2147483647 h 421"/>
              <a:gd name="T48" fmla="*/ 2147483647 w 391"/>
              <a:gd name="T49" fmla="*/ 2147483647 h 421"/>
              <a:gd name="T50" fmla="*/ 2147483647 w 391"/>
              <a:gd name="T51" fmla="*/ 2147483647 h 421"/>
              <a:gd name="T52" fmla="*/ 2147483647 w 391"/>
              <a:gd name="T53" fmla="*/ 2147483647 h 421"/>
              <a:gd name="T54" fmla="*/ 2147483647 w 391"/>
              <a:gd name="T55" fmla="*/ 2147483647 h 421"/>
              <a:gd name="T56" fmla="*/ 2147483647 w 391"/>
              <a:gd name="T57" fmla="*/ 2147483647 h 421"/>
              <a:gd name="T58" fmla="*/ 2147483647 w 391"/>
              <a:gd name="T59" fmla="*/ 2147483647 h 421"/>
              <a:gd name="T60" fmla="*/ 2147483647 w 391"/>
              <a:gd name="T61" fmla="*/ 2147483647 h 421"/>
              <a:gd name="T62" fmla="*/ 2147483647 w 391"/>
              <a:gd name="T63" fmla="*/ 2147483647 h 421"/>
              <a:gd name="T64" fmla="*/ 2147483647 w 391"/>
              <a:gd name="T65" fmla="*/ 2147483647 h 421"/>
              <a:gd name="T66" fmla="*/ 2147483647 w 391"/>
              <a:gd name="T67" fmla="*/ 2147483647 h 421"/>
              <a:gd name="T68" fmla="*/ 2147483647 w 391"/>
              <a:gd name="T69" fmla="*/ 2147483647 h 421"/>
              <a:gd name="T70" fmla="*/ 2147483647 w 391"/>
              <a:gd name="T71" fmla="*/ 2147483647 h 421"/>
              <a:gd name="T72" fmla="*/ 2147483647 w 391"/>
              <a:gd name="T73" fmla="*/ 2147483647 h 421"/>
              <a:gd name="T74" fmla="*/ 2147483647 w 391"/>
              <a:gd name="T75" fmla="*/ 2147483647 h 421"/>
              <a:gd name="T76" fmla="*/ 2147483647 w 391"/>
              <a:gd name="T77" fmla="*/ 2147483647 h 4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1"/>
              <a:gd name="T118" fmla="*/ 0 h 421"/>
              <a:gd name="T119" fmla="*/ 391 w 391"/>
              <a:gd name="T120" fmla="*/ 421 h 4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1" h="421">
                <a:moveTo>
                  <a:pt x="151" y="182"/>
                </a:moveTo>
                <a:cubicBezTo>
                  <a:pt x="338" y="182"/>
                  <a:pt x="338" y="182"/>
                  <a:pt x="338" y="182"/>
                </a:cubicBezTo>
                <a:cubicBezTo>
                  <a:pt x="342" y="182"/>
                  <a:pt x="346" y="179"/>
                  <a:pt x="346" y="174"/>
                </a:cubicBezTo>
                <a:cubicBezTo>
                  <a:pt x="346" y="170"/>
                  <a:pt x="342" y="166"/>
                  <a:pt x="338" y="166"/>
                </a:cubicBezTo>
                <a:cubicBezTo>
                  <a:pt x="151" y="166"/>
                  <a:pt x="151" y="166"/>
                  <a:pt x="151" y="166"/>
                </a:cubicBezTo>
                <a:cubicBezTo>
                  <a:pt x="146" y="166"/>
                  <a:pt x="143" y="170"/>
                  <a:pt x="143" y="174"/>
                </a:cubicBezTo>
                <a:cubicBezTo>
                  <a:pt x="143" y="179"/>
                  <a:pt x="146" y="182"/>
                  <a:pt x="151" y="182"/>
                </a:cubicBezTo>
                <a:close/>
                <a:moveTo>
                  <a:pt x="151" y="262"/>
                </a:moveTo>
                <a:cubicBezTo>
                  <a:pt x="338" y="262"/>
                  <a:pt x="338" y="262"/>
                  <a:pt x="338" y="262"/>
                </a:cubicBezTo>
                <a:cubicBezTo>
                  <a:pt x="342" y="262"/>
                  <a:pt x="346" y="259"/>
                  <a:pt x="346" y="254"/>
                </a:cubicBezTo>
                <a:cubicBezTo>
                  <a:pt x="346" y="250"/>
                  <a:pt x="342" y="246"/>
                  <a:pt x="338" y="246"/>
                </a:cubicBezTo>
                <a:cubicBezTo>
                  <a:pt x="151" y="246"/>
                  <a:pt x="151" y="246"/>
                  <a:pt x="151" y="246"/>
                </a:cubicBezTo>
                <a:cubicBezTo>
                  <a:pt x="146" y="246"/>
                  <a:pt x="143" y="250"/>
                  <a:pt x="143" y="254"/>
                </a:cubicBezTo>
                <a:cubicBezTo>
                  <a:pt x="143" y="259"/>
                  <a:pt x="146" y="262"/>
                  <a:pt x="151" y="262"/>
                </a:cubicBezTo>
                <a:close/>
                <a:moveTo>
                  <a:pt x="151" y="342"/>
                </a:moveTo>
                <a:cubicBezTo>
                  <a:pt x="338" y="342"/>
                  <a:pt x="338" y="342"/>
                  <a:pt x="338" y="342"/>
                </a:cubicBezTo>
                <a:cubicBezTo>
                  <a:pt x="342" y="342"/>
                  <a:pt x="346" y="339"/>
                  <a:pt x="346" y="334"/>
                </a:cubicBezTo>
                <a:cubicBezTo>
                  <a:pt x="346" y="330"/>
                  <a:pt x="342" y="326"/>
                  <a:pt x="338" y="326"/>
                </a:cubicBezTo>
                <a:cubicBezTo>
                  <a:pt x="151" y="326"/>
                  <a:pt x="151" y="326"/>
                  <a:pt x="151" y="326"/>
                </a:cubicBezTo>
                <a:cubicBezTo>
                  <a:pt x="146" y="326"/>
                  <a:pt x="143" y="330"/>
                  <a:pt x="143" y="334"/>
                </a:cubicBezTo>
                <a:cubicBezTo>
                  <a:pt x="143" y="339"/>
                  <a:pt x="146" y="342"/>
                  <a:pt x="151" y="342"/>
                </a:cubicBezTo>
                <a:close/>
                <a:moveTo>
                  <a:pt x="383" y="147"/>
                </a:moveTo>
                <a:cubicBezTo>
                  <a:pt x="387" y="147"/>
                  <a:pt x="391" y="143"/>
                  <a:pt x="391" y="139"/>
                </a:cubicBezTo>
                <a:cubicBezTo>
                  <a:pt x="391" y="112"/>
                  <a:pt x="391" y="112"/>
                  <a:pt x="391" y="112"/>
                </a:cubicBezTo>
                <a:cubicBezTo>
                  <a:pt x="391" y="98"/>
                  <a:pt x="380" y="87"/>
                  <a:pt x="366" y="87"/>
                </a:cubicBezTo>
                <a:cubicBezTo>
                  <a:pt x="344" y="87"/>
                  <a:pt x="344" y="87"/>
                  <a:pt x="344" y="87"/>
                </a:cubicBezTo>
                <a:cubicBezTo>
                  <a:pt x="344" y="68"/>
                  <a:pt x="344" y="68"/>
                  <a:pt x="344" y="68"/>
                </a:cubicBezTo>
                <a:cubicBezTo>
                  <a:pt x="344" y="55"/>
                  <a:pt x="333" y="44"/>
                  <a:pt x="319" y="44"/>
                </a:cubicBezTo>
                <a:cubicBezTo>
                  <a:pt x="297" y="44"/>
                  <a:pt x="297" y="44"/>
                  <a:pt x="297" y="44"/>
                </a:cubicBezTo>
                <a:cubicBezTo>
                  <a:pt x="297" y="25"/>
                  <a:pt x="297" y="25"/>
                  <a:pt x="297" y="25"/>
                </a:cubicBezTo>
                <a:cubicBezTo>
                  <a:pt x="297" y="11"/>
                  <a:pt x="286" y="0"/>
                  <a:pt x="272" y="0"/>
                </a:cubicBezTo>
                <a:cubicBezTo>
                  <a:pt x="25" y="0"/>
                  <a:pt x="25" y="0"/>
                  <a:pt x="25" y="0"/>
                </a:cubicBezTo>
                <a:cubicBezTo>
                  <a:pt x="11" y="0"/>
                  <a:pt x="0" y="11"/>
                  <a:pt x="0" y="25"/>
                </a:cubicBezTo>
                <a:cubicBezTo>
                  <a:pt x="0" y="310"/>
                  <a:pt x="0" y="310"/>
                  <a:pt x="0" y="310"/>
                </a:cubicBezTo>
                <a:cubicBezTo>
                  <a:pt x="0" y="323"/>
                  <a:pt x="11" y="334"/>
                  <a:pt x="25" y="334"/>
                </a:cubicBezTo>
                <a:cubicBezTo>
                  <a:pt x="47" y="334"/>
                  <a:pt x="47" y="334"/>
                  <a:pt x="47" y="334"/>
                </a:cubicBezTo>
                <a:cubicBezTo>
                  <a:pt x="47" y="353"/>
                  <a:pt x="47" y="353"/>
                  <a:pt x="47" y="353"/>
                </a:cubicBezTo>
                <a:cubicBezTo>
                  <a:pt x="47" y="367"/>
                  <a:pt x="58" y="378"/>
                  <a:pt x="72" y="378"/>
                </a:cubicBezTo>
                <a:cubicBezTo>
                  <a:pt x="94" y="378"/>
                  <a:pt x="94" y="378"/>
                  <a:pt x="94" y="378"/>
                </a:cubicBezTo>
                <a:cubicBezTo>
                  <a:pt x="94" y="397"/>
                  <a:pt x="94" y="397"/>
                  <a:pt x="94" y="397"/>
                </a:cubicBezTo>
                <a:cubicBezTo>
                  <a:pt x="94" y="410"/>
                  <a:pt x="105" y="421"/>
                  <a:pt x="119" y="421"/>
                </a:cubicBezTo>
                <a:cubicBezTo>
                  <a:pt x="366" y="421"/>
                  <a:pt x="366" y="421"/>
                  <a:pt x="366" y="421"/>
                </a:cubicBezTo>
                <a:cubicBezTo>
                  <a:pt x="380" y="421"/>
                  <a:pt x="391" y="410"/>
                  <a:pt x="391" y="397"/>
                </a:cubicBezTo>
                <a:cubicBezTo>
                  <a:pt x="391" y="170"/>
                  <a:pt x="391" y="170"/>
                  <a:pt x="391" y="170"/>
                </a:cubicBezTo>
                <a:cubicBezTo>
                  <a:pt x="391" y="165"/>
                  <a:pt x="387" y="162"/>
                  <a:pt x="383" y="162"/>
                </a:cubicBezTo>
                <a:cubicBezTo>
                  <a:pt x="378" y="162"/>
                  <a:pt x="375" y="165"/>
                  <a:pt x="375" y="170"/>
                </a:cubicBezTo>
                <a:cubicBezTo>
                  <a:pt x="375" y="397"/>
                  <a:pt x="375" y="397"/>
                  <a:pt x="375" y="397"/>
                </a:cubicBezTo>
                <a:cubicBezTo>
                  <a:pt x="375" y="402"/>
                  <a:pt x="371" y="405"/>
                  <a:pt x="366" y="405"/>
                </a:cubicBezTo>
                <a:cubicBezTo>
                  <a:pt x="119" y="405"/>
                  <a:pt x="119" y="405"/>
                  <a:pt x="119" y="405"/>
                </a:cubicBezTo>
                <a:cubicBezTo>
                  <a:pt x="114" y="405"/>
                  <a:pt x="110" y="402"/>
                  <a:pt x="110" y="397"/>
                </a:cubicBezTo>
                <a:cubicBezTo>
                  <a:pt x="110" y="112"/>
                  <a:pt x="110" y="112"/>
                  <a:pt x="110" y="112"/>
                </a:cubicBezTo>
                <a:cubicBezTo>
                  <a:pt x="110" y="107"/>
                  <a:pt x="114" y="103"/>
                  <a:pt x="119" y="103"/>
                </a:cubicBezTo>
                <a:cubicBezTo>
                  <a:pt x="366" y="103"/>
                  <a:pt x="366" y="103"/>
                  <a:pt x="366" y="103"/>
                </a:cubicBezTo>
                <a:cubicBezTo>
                  <a:pt x="371" y="103"/>
                  <a:pt x="375" y="107"/>
                  <a:pt x="375" y="112"/>
                </a:cubicBezTo>
                <a:cubicBezTo>
                  <a:pt x="375" y="139"/>
                  <a:pt x="375" y="139"/>
                  <a:pt x="375" y="139"/>
                </a:cubicBezTo>
                <a:cubicBezTo>
                  <a:pt x="375" y="143"/>
                  <a:pt x="378" y="147"/>
                  <a:pt x="383" y="147"/>
                </a:cubicBezTo>
                <a:close/>
                <a:moveTo>
                  <a:pt x="47" y="68"/>
                </a:moveTo>
                <a:cubicBezTo>
                  <a:pt x="47" y="318"/>
                  <a:pt x="47" y="318"/>
                  <a:pt x="47" y="318"/>
                </a:cubicBezTo>
                <a:cubicBezTo>
                  <a:pt x="25" y="318"/>
                  <a:pt x="25" y="318"/>
                  <a:pt x="25" y="318"/>
                </a:cubicBezTo>
                <a:cubicBezTo>
                  <a:pt x="20" y="318"/>
                  <a:pt x="16" y="314"/>
                  <a:pt x="16" y="310"/>
                </a:cubicBezTo>
                <a:cubicBezTo>
                  <a:pt x="16" y="25"/>
                  <a:pt x="16" y="25"/>
                  <a:pt x="16" y="25"/>
                </a:cubicBezTo>
                <a:cubicBezTo>
                  <a:pt x="16" y="20"/>
                  <a:pt x="20" y="16"/>
                  <a:pt x="25" y="16"/>
                </a:cubicBezTo>
                <a:cubicBezTo>
                  <a:pt x="272" y="16"/>
                  <a:pt x="272" y="16"/>
                  <a:pt x="272" y="16"/>
                </a:cubicBezTo>
                <a:cubicBezTo>
                  <a:pt x="277" y="16"/>
                  <a:pt x="281" y="20"/>
                  <a:pt x="281" y="25"/>
                </a:cubicBezTo>
                <a:cubicBezTo>
                  <a:pt x="281" y="44"/>
                  <a:pt x="281" y="44"/>
                  <a:pt x="281" y="44"/>
                </a:cubicBezTo>
                <a:cubicBezTo>
                  <a:pt x="72" y="44"/>
                  <a:pt x="72" y="44"/>
                  <a:pt x="72" y="44"/>
                </a:cubicBezTo>
                <a:cubicBezTo>
                  <a:pt x="58" y="44"/>
                  <a:pt x="47" y="55"/>
                  <a:pt x="47" y="68"/>
                </a:cubicBezTo>
                <a:close/>
                <a:moveTo>
                  <a:pt x="328" y="87"/>
                </a:moveTo>
                <a:cubicBezTo>
                  <a:pt x="119" y="87"/>
                  <a:pt x="119" y="87"/>
                  <a:pt x="119" y="87"/>
                </a:cubicBezTo>
                <a:cubicBezTo>
                  <a:pt x="105" y="87"/>
                  <a:pt x="94" y="98"/>
                  <a:pt x="94" y="112"/>
                </a:cubicBezTo>
                <a:cubicBezTo>
                  <a:pt x="94" y="362"/>
                  <a:pt x="94" y="362"/>
                  <a:pt x="94" y="362"/>
                </a:cubicBezTo>
                <a:cubicBezTo>
                  <a:pt x="72" y="362"/>
                  <a:pt x="72" y="362"/>
                  <a:pt x="72" y="362"/>
                </a:cubicBezTo>
                <a:cubicBezTo>
                  <a:pt x="67" y="362"/>
                  <a:pt x="63" y="358"/>
                  <a:pt x="63" y="353"/>
                </a:cubicBezTo>
                <a:cubicBezTo>
                  <a:pt x="63" y="68"/>
                  <a:pt x="63" y="68"/>
                  <a:pt x="63" y="68"/>
                </a:cubicBezTo>
                <a:cubicBezTo>
                  <a:pt x="63" y="63"/>
                  <a:pt x="67" y="60"/>
                  <a:pt x="72" y="60"/>
                </a:cubicBezTo>
                <a:cubicBezTo>
                  <a:pt x="319" y="60"/>
                  <a:pt x="319" y="60"/>
                  <a:pt x="319" y="60"/>
                </a:cubicBezTo>
                <a:cubicBezTo>
                  <a:pt x="324" y="60"/>
                  <a:pt x="328" y="63"/>
                  <a:pt x="328" y="68"/>
                </a:cubicBezTo>
                <a:lnTo>
                  <a:pt x="328" y="87"/>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13" name="Freeform 3"/>
          <p:cNvSpPr>
            <a:spLocks noChangeAspect="1" noEditPoints="1"/>
          </p:cNvSpPr>
          <p:nvPr/>
        </p:nvSpPr>
        <p:spPr bwMode="auto">
          <a:xfrm>
            <a:off x="2703513" y="2977078"/>
            <a:ext cx="352425" cy="360362"/>
          </a:xfrm>
          <a:custGeom>
            <a:avLst/>
            <a:gdLst>
              <a:gd name="T0" fmla="*/ 2147483647 w 325"/>
              <a:gd name="T1" fmla="*/ 2147483647 h 333"/>
              <a:gd name="T2" fmla="*/ 2147483647 w 325"/>
              <a:gd name="T3" fmla="*/ 2147483647 h 333"/>
              <a:gd name="T4" fmla="*/ 2147483647 w 325"/>
              <a:gd name="T5" fmla="*/ 2147483647 h 333"/>
              <a:gd name="T6" fmla="*/ 2147483647 w 325"/>
              <a:gd name="T7" fmla="*/ 2147483647 h 333"/>
              <a:gd name="T8" fmla="*/ 2147483647 w 325"/>
              <a:gd name="T9" fmla="*/ 2147483647 h 333"/>
              <a:gd name="T10" fmla="*/ 2147483647 w 325"/>
              <a:gd name="T11" fmla="*/ 0 h 333"/>
              <a:gd name="T12" fmla="*/ 2147483647 w 325"/>
              <a:gd name="T13" fmla="*/ 2147483647 h 333"/>
              <a:gd name="T14" fmla="*/ 2147483647 w 325"/>
              <a:gd name="T15" fmla="*/ 2147483647 h 333"/>
              <a:gd name="T16" fmla="*/ 2147483647 w 325"/>
              <a:gd name="T17" fmla="*/ 2147483647 h 333"/>
              <a:gd name="T18" fmla="*/ 0 w 325"/>
              <a:gd name="T19" fmla="*/ 2147483647 h 333"/>
              <a:gd name="T20" fmla="*/ 0 w 325"/>
              <a:gd name="T21" fmla="*/ 2147483647 h 333"/>
              <a:gd name="T22" fmla="*/ 0 w 325"/>
              <a:gd name="T23" fmla="*/ 2147483647 h 333"/>
              <a:gd name="T24" fmla="*/ 2147483647 w 325"/>
              <a:gd name="T25" fmla="*/ 2147483647 h 333"/>
              <a:gd name="T26" fmla="*/ 2147483647 w 325"/>
              <a:gd name="T27" fmla="*/ 2147483647 h 333"/>
              <a:gd name="T28" fmla="*/ 2147483647 w 325"/>
              <a:gd name="T29" fmla="*/ 2147483647 h 333"/>
              <a:gd name="T30" fmla="*/ 2147483647 w 325"/>
              <a:gd name="T31" fmla="*/ 2147483647 h 333"/>
              <a:gd name="T32" fmla="*/ 2147483647 w 325"/>
              <a:gd name="T33" fmla="*/ 2147483647 h 333"/>
              <a:gd name="T34" fmla="*/ 2147483647 w 325"/>
              <a:gd name="T35" fmla="*/ 2147483647 h 333"/>
              <a:gd name="T36" fmla="*/ 2147483647 w 325"/>
              <a:gd name="T37" fmla="*/ 2147483647 h 333"/>
              <a:gd name="T38" fmla="*/ 2147483647 w 325"/>
              <a:gd name="T39" fmla="*/ 2147483647 h 333"/>
              <a:gd name="T40" fmla="*/ 2147483647 w 325"/>
              <a:gd name="T41" fmla="*/ 2147483647 h 333"/>
              <a:gd name="T42" fmla="*/ 2147483647 w 325"/>
              <a:gd name="T43" fmla="*/ 2147483647 h 333"/>
              <a:gd name="T44" fmla="*/ 2147483647 w 325"/>
              <a:gd name="T45" fmla="*/ 2147483647 h 333"/>
              <a:gd name="T46" fmla="*/ 2147483647 w 325"/>
              <a:gd name="T47" fmla="*/ 2147483647 h 333"/>
              <a:gd name="T48" fmla="*/ 2147483647 w 325"/>
              <a:gd name="T49" fmla="*/ 2147483647 h 333"/>
              <a:gd name="T50" fmla="*/ 2147483647 w 325"/>
              <a:gd name="T51" fmla="*/ 2147483647 h 333"/>
              <a:gd name="T52" fmla="*/ 2147483647 w 325"/>
              <a:gd name="T53" fmla="*/ 2147483647 h 333"/>
              <a:gd name="T54" fmla="*/ 2147483647 w 325"/>
              <a:gd name="T55" fmla="*/ 2147483647 h 333"/>
              <a:gd name="T56" fmla="*/ 2147483647 w 325"/>
              <a:gd name="T57" fmla="*/ 2147483647 h 333"/>
              <a:gd name="T58" fmla="*/ 2147483647 w 325"/>
              <a:gd name="T59" fmla="*/ 2147483647 h 333"/>
              <a:gd name="T60" fmla="*/ 2147483647 w 325"/>
              <a:gd name="T61" fmla="*/ 2147483647 h 333"/>
              <a:gd name="T62" fmla="*/ 2147483647 w 325"/>
              <a:gd name="T63" fmla="*/ 2147483647 h 333"/>
              <a:gd name="T64" fmla="*/ 2147483647 w 325"/>
              <a:gd name="T65" fmla="*/ 2147483647 h 333"/>
              <a:gd name="T66" fmla="*/ 2147483647 w 325"/>
              <a:gd name="T67" fmla="*/ 2147483647 h 333"/>
              <a:gd name="T68" fmla="*/ 2147483647 w 325"/>
              <a:gd name="T69" fmla="*/ 2147483647 h 333"/>
              <a:gd name="T70" fmla="*/ 2147483647 w 325"/>
              <a:gd name="T71" fmla="*/ 2147483647 h 333"/>
              <a:gd name="T72" fmla="*/ 2147483647 w 325"/>
              <a:gd name="T73" fmla="*/ 2147483647 h 333"/>
              <a:gd name="T74" fmla="*/ 2147483647 w 325"/>
              <a:gd name="T75" fmla="*/ 2147483647 h 333"/>
              <a:gd name="T76" fmla="*/ 2147483647 w 325"/>
              <a:gd name="T77" fmla="*/ 2147483647 h 333"/>
              <a:gd name="T78" fmla="*/ 2147483647 w 325"/>
              <a:gd name="T79" fmla="*/ 2147483647 h 333"/>
              <a:gd name="T80" fmla="*/ 2147483647 w 325"/>
              <a:gd name="T81" fmla="*/ 2147483647 h 333"/>
              <a:gd name="T82" fmla="*/ 2147483647 w 325"/>
              <a:gd name="T83" fmla="*/ 2147483647 h 333"/>
              <a:gd name="T84" fmla="*/ 2147483647 w 325"/>
              <a:gd name="T85" fmla="*/ 2147483647 h 333"/>
              <a:gd name="T86" fmla="*/ 2147483647 w 325"/>
              <a:gd name="T87" fmla="*/ 2147483647 h 333"/>
              <a:gd name="T88" fmla="*/ 2147483647 w 325"/>
              <a:gd name="T89" fmla="*/ 2147483647 h 333"/>
              <a:gd name="T90" fmla="*/ 2147483647 w 325"/>
              <a:gd name="T91" fmla="*/ 2147483647 h 333"/>
              <a:gd name="T92" fmla="*/ 2147483647 w 325"/>
              <a:gd name="T93" fmla="*/ 2147483647 h 333"/>
              <a:gd name="T94" fmla="*/ 2147483647 w 325"/>
              <a:gd name="T95" fmla="*/ 2147483647 h 3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5"/>
              <a:gd name="T145" fmla="*/ 0 h 333"/>
              <a:gd name="T146" fmla="*/ 325 w 325"/>
              <a:gd name="T147" fmla="*/ 333 h 3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5" h="333">
                <a:moveTo>
                  <a:pt x="317" y="81"/>
                </a:moveTo>
                <a:cubicBezTo>
                  <a:pt x="321" y="81"/>
                  <a:pt x="325" y="78"/>
                  <a:pt x="325" y="73"/>
                </a:cubicBezTo>
                <a:cubicBezTo>
                  <a:pt x="325" y="35"/>
                  <a:pt x="325" y="35"/>
                  <a:pt x="325" y="35"/>
                </a:cubicBezTo>
                <a:cubicBezTo>
                  <a:pt x="325" y="29"/>
                  <a:pt x="322" y="26"/>
                  <a:pt x="319" y="23"/>
                </a:cubicBezTo>
                <a:cubicBezTo>
                  <a:pt x="313" y="19"/>
                  <a:pt x="306" y="16"/>
                  <a:pt x="296" y="13"/>
                </a:cubicBezTo>
                <a:cubicBezTo>
                  <a:pt x="268" y="5"/>
                  <a:pt x="219" y="0"/>
                  <a:pt x="162" y="0"/>
                </a:cubicBezTo>
                <a:cubicBezTo>
                  <a:pt x="119" y="0"/>
                  <a:pt x="80" y="3"/>
                  <a:pt x="52" y="8"/>
                </a:cubicBezTo>
                <a:cubicBezTo>
                  <a:pt x="37" y="11"/>
                  <a:pt x="26" y="13"/>
                  <a:pt x="17" y="17"/>
                </a:cubicBezTo>
                <a:cubicBezTo>
                  <a:pt x="12" y="19"/>
                  <a:pt x="9" y="21"/>
                  <a:pt x="6" y="23"/>
                </a:cubicBezTo>
                <a:cubicBezTo>
                  <a:pt x="3" y="26"/>
                  <a:pt x="0" y="29"/>
                  <a:pt x="0" y="35"/>
                </a:cubicBezTo>
                <a:cubicBezTo>
                  <a:pt x="0" y="35"/>
                  <a:pt x="0" y="35"/>
                  <a:pt x="0" y="35"/>
                </a:cubicBezTo>
                <a:cubicBezTo>
                  <a:pt x="0" y="292"/>
                  <a:pt x="0" y="292"/>
                  <a:pt x="0" y="292"/>
                </a:cubicBezTo>
                <a:cubicBezTo>
                  <a:pt x="0" y="297"/>
                  <a:pt x="2" y="301"/>
                  <a:pt x="5" y="303"/>
                </a:cubicBezTo>
                <a:cubicBezTo>
                  <a:pt x="11" y="308"/>
                  <a:pt x="18" y="312"/>
                  <a:pt x="27" y="315"/>
                </a:cubicBezTo>
                <a:cubicBezTo>
                  <a:pt x="56" y="325"/>
                  <a:pt x="105" y="333"/>
                  <a:pt x="162" y="333"/>
                </a:cubicBezTo>
                <a:cubicBezTo>
                  <a:pt x="205" y="333"/>
                  <a:pt x="244" y="329"/>
                  <a:pt x="273" y="322"/>
                </a:cubicBezTo>
                <a:cubicBezTo>
                  <a:pt x="288" y="318"/>
                  <a:pt x="299" y="315"/>
                  <a:pt x="308" y="310"/>
                </a:cubicBezTo>
                <a:cubicBezTo>
                  <a:pt x="312" y="308"/>
                  <a:pt x="316" y="306"/>
                  <a:pt x="319" y="303"/>
                </a:cubicBezTo>
                <a:cubicBezTo>
                  <a:pt x="322" y="301"/>
                  <a:pt x="324" y="297"/>
                  <a:pt x="325" y="292"/>
                </a:cubicBezTo>
                <a:cubicBezTo>
                  <a:pt x="325" y="106"/>
                  <a:pt x="325" y="106"/>
                  <a:pt x="325" y="106"/>
                </a:cubicBezTo>
                <a:cubicBezTo>
                  <a:pt x="325" y="101"/>
                  <a:pt x="321" y="98"/>
                  <a:pt x="317" y="98"/>
                </a:cubicBezTo>
                <a:cubicBezTo>
                  <a:pt x="312" y="98"/>
                  <a:pt x="309" y="101"/>
                  <a:pt x="309" y="106"/>
                </a:cubicBezTo>
                <a:cubicBezTo>
                  <a:pt x="309" y="291"/>
                  <a:pt x="309" y="291"/>
                  <a:pt x="309" y="291"/>
                </a:cubicBezTo>
                <a:cubicBezTo>
                  <a:pt x="308" y="292"/>
                  <a:pt x="303" y="295"/>
                  <a:pt x="297" y="298"/>
                </a:cubicBezTo>
                <a:cubicBezTo>
                  <a:pt x="273" y="308"/>
                  <a:pt x="221" y="317"/>
                  <a:pt x="162" y="317"/>
                </a:cubicBezTo>
                <a:cubicBezTo>
                  <a:pt x="120" y="317"/>
                  <a:pt x="82" y="313"/>
                  <a:pt x="55" y="306"/>
                </a:cubicBezTo>
                <a:cubicBezTo>
                  <a:pt x="41" y="303"/>
                  <a:pt x="30" y="299"/>
                  <a:pt x="23" y="296"/>
                </a:cubicBezTo>
                <a:cubicBezTo>
                  <a:pt x="20" y="294"/>
                  <a:pt x="17" y="293"/>
                  <a:pt x="16" y="292"/>
                </a:cubicBezTo>
                <a:cubicBezTo>
                  <a:pt x="16" y="291"/>
                  <a:pt x="16" y="291"/>
                  <a:pt x="16" y="291"/>
                </a:cubicBezTo>
                <a:cubicBezTo>
                  <a:pt x="16" y="52"/>
                  <a:pt x="16" y="52"/>
                  <a:pt x="16" y="52"/>
                </a:cubicBezTo>
                <a:cubicBezTo>
                  <a:pt x="19" y="53"/>
                  <a:pt x="23" y="55"/>
                  <a:pt x="28" y="56"/>
                </a:cubicBezTo>
                <a:cubicBezTo>
                  <a:pt x="56" y="64"/>
                  <a:pt x="106" y="69"/>
                  <a:pt x="162" y="69"/>
                </a:cubicBezTo>
                <a:cubicBezTo>
                  <a:pt x="205" y="69"/>
                  <a:pt x="244" y="66"/>
                  <a:pt x="273" y="61"/>
                </a:cubicBezTo>
                <a:cubicBezTo>
                  <a:pt x="287" y="59"/>
                  <a:pt x="299" y="56"/>
                  <a:pt x="307" y="52"/>
                </a:cubicBezTo>
                <a:cubicBezTo>
                  <a:pt x="308" y="52"/>
                  <a:pt x="308" y="52"/>
                  <a:pt x="309" y="52"/>
                </a:cubicBezTo>
                <a:cubicBezTo>
                  <a:pt x="309" y="73"/>
                  <a:pt x="309" y="73"/>
                  <a:pt x="309" y="73"/>
                </a:cubicBezTo>
                <a:cubicBezTo>
                  <a:pt x="309" y="78"/>
                  <a:pt x="312" y="81"/>
                  <a:pt x="317" y="81"/>
                </a:cubicBezTo>
                <a:close/>
                <a:moveTo>
                  <a:pt x="292" y="41"/>
                </a:moveTo>
                <a:cubicBezTo>
                  <a:pt x="267" y="48"/>
                  <a:pt x="218" y="53"/>
                  <a:pt x="162" y="53"/>
                </a:cubicBezTo>
                <a:cubicBezTo>
                  <a:pt x="120" y="53"/>
                  <a:pt x="82" y="50"/>
                  <a:pt x="54" y="45"/>
                </a:cubicBezTo>
                <a:cubicBezTo>
                  <a:pt x="41" y="43"/>
                  <a:pt x="30" y="40"/>
                  <a:pt x="23" y="38"/>
                </a:cubicBezTo>
                <a:cubicBezTo>
                  <a:pt x="20" y="37"/>
                  <a:pt x="18" y="35"/>
                  <a:pt x="17" y="35"/>
                </a:cubicBezTo>
                <a:cubicBezTo>
                  <a:pt x="20" y="33"/>
                  <a:pt x="25" y="31"/>
                  <a:pt x="32" y="29"/>
                </a:cubicBezTo>
                <a:cubicBezTo>
                  <a:pt x="57" y="21"/>
                  <a:pt x="106" y="16"/>
                  <a:pt x="162" y="16"/>
                </a:cubicBezTo>
                <a:cubicBezTo>
                  <a:pt x="204" y="16"/>
                  <a:pt x="243" y="19"/>
                  <a:pt x="270" y="24"/>
                </a:cubicBezTo>
                <a:cubicBezTo>
                  <a:pt x="284" y="26"/>
                  <a:pt x="295" y="29"/>
                  <a:pt x="301" y="32"/>
                </a:cubicBezTo>
                <a:cubicBezTo>
                  <a:pt x="304" y="33"/>
                  <a:pt x="306" y="34"/>
                  <a:pt x="307" y="35"/>
                </a:cubicBezTo>
                <a:cubicBezTo>
                  <a:pt x="305" y="36"/>
                  <a:pt x="299" y="39"/>
                  <a:pt x="292" y="4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14" name="Freeform 3"/>
          <p:cNvSpPr>
            <a:spLocks noChangeAspect="1" noEditPoints="1"/>
          </p:cNvSpPr>
          <p:nvPr/>
        </p:nvSpPr>
        <p:spPr bwMode="auto">
          <a:xfrm>
            <a:off x="7605712" y="2977078"/>
            <a:ext cx="357187" cy="360362"/>
          </a:xfrm>
          <a:custGeom>
            <a:avLst/>
            <a:gdLst>
              <a:gd name="T0" fmla="*/ 2147483647 w 354"/>
              <a:gd name="T1" fmla="*/ 2147483647 h 357"/>
              <a:gd name="T2" fmla="*/ 2147483647 w 354"/>
              <a:gd name="T3" fmla="*/ 2147483647 h 357"/>
              <a:gd name="T4" fmla="*/ 2147483647 w 354"/>
              <a:gd name="T5" fmla="*/ 2147483647 h 357"/>
              <a:gd name="T6" fmla="*/ 2147483647 w 354"/>
              <a:gd name="T7" fmla="*/ 2147483647 h 357"/>
              <a:gd name="T8" fmla="*/ 2147483647 w 354"/>
              <a:gd name="T9" fmla="*/ 2147483647 h 357"/>
              <a:gd name="T10" fmla="*/ 2147483647 w 354"/>
              <a:gd name="T11" fmla="*/ 2147483647 h 357"/>
              <a:gd name="T12" fmla="*/ 2147483647 w 354"/>
              <a:gd name="T13" fmla="*/ 2147483647 h 357"/>
              <a:gd name="T14" fmla="*/ 2147483647 w 354"/>
              <a:gd name="T15" fmla="*/ 2147483647 h 357"/>
              <a:gd name="T16" fmla="*/ 2147483647 w 354"/>
              <a:gd name="T17" fmla="*/ 2147483647 h 357"/>
              <a:gd name="T18" fmla="*/ 2147483647 w 354"/>
              <a:gd name="T19" fmla="*/ 2147483647 h 357"/>
              <a:gd name="T20" fmla="*/ 2147483647 w 354"/>
              <a:gd name="T21" fmla="*/ 2147483647 h 357"/>
              <a:gd name="T22" fmla="*/ 2147483647 w 354"/>
              <a:gd name="T23" fmla="*/ 2147483647 h 357"/>
              <a:gd name="T24" fmla="*/ 2147483647 w 354"/>
              <a:gd name="T25" fmla="*/ 2147483647 h 357"/>
              <a:gd name="T26" fmla="*/ 2147483647 w 354"/>
              <a:gd name="T27" fmla="*/ 2147483647 h 357"/>
              <a:gd name="T28" fmla="*/ 2147483647 w 354"/>
              <a:gd name="T29" fmla="*/ 0 h 357"/>
              <a:gd name="T30" fmla="*/ 0 w 354"/>
              <a:gd name="T31" fmla="*/ 2147483647 h 357"/>
              <a:gd name="T32" fmla="*/ 2147483647 w 354"/>
              <a:gd name="T33" fmla="*/ 2147483647 h 357"/>
              <a:gd name="T34" fmla="*/ 2147483647 w 354"/>
              <a:gd name="T35" fmla="*/ 2147483647 h 357"/>
              <a:gd name="T36" fmla="*/ 2147483647 w 354"/>
              <a:gd name="T37" fmla="*/ 2147483647 h 357"/>
              <a:gd name="T38" fmla="*/ 2147483647 w 354"/>
              <a:gd name="T39" fmla="*/ 2147483647 h 357"/>
              <a:gd name="T40" fmla="*/ 2147483647 w 354"/>
              <a:gd name="T41" fmla="*/ 2147483647 h 357"/>
              <a:gd name="T42" fmla="*/ 2147483647 w 354"/>
              <a:gd name="T43" fmla="*/ 2147483647 h 357"/>
              <a:gd name="T44" fmla="*/ 2147483647 w 354"/>
              <a:gd name="T45" fmla="*/ 2147483647 h 357"/>
              <a:gd name="T46" fmla="*/ 2147483647 w 354"/>
              <a:gd name="T47" fmla="*/ 2147483647 h 357"/>
              <a:gd name="T48" fmla="*/ 2147483647 w 354"/>
              <a:gd name="T49" fmla="*/ 2147483647 h 357"/>
              <a:gd name="T50" fmla="*/ 2147483647 w 354"/>
              <a:gd name="T51" fmla="*/ 2147483647 h 357"/>
              <a:gd name="T52" fmla="*/ 2147483647 w 354"/>
              <a:gd name="T53" fmla="*/ 2147483647 h 357"/>
              <a:gd name="T54" fmla="*/ 2147483647 w 354"/>
              <a:gd name="T55" fmla="*/ 2147483647 h 357"/>
              <a:gd name="T56" fmla="*/ 2147483647 w 354"/>
              <a:gd name="T57" fmla="*/ 2147483647 h 357"/>
              <a:gd name="T58" fmla="*/ 2147483647 w 354"/>
              <a:gd name="T59" fmla="*/ 2147483647 h 357"/>
              <a:gd name="T60" fmla="*/ 2147483647 w 354"/>
              <a:gd name="T61" fmla="*/ 2147483647 h 357"/>
              <a:gd name="T62" fmla="*/ 2147483647 w 354"/>
              <a:gd name="T63" fmla="*/ 2147483647 h 357"/>
              <a:gd name="T64" fmla="*/ 2147483647 w 354"/>
              <a:gd name="T65" fmla="*/ 2147483647 h 357"/>
              <a:gd name="T66" fmla="*/ 2147483647 w 354"/>
              <a:gd name="T67" fmla="*/ 2147483647 h 357"/>
              <a:gd name="T68" fmla="*/ 2147483647 w 354"/>
              <a:gd name="T69" fmla="*/ 2147483647 h 357"/>
              <a:gd name="T70" fmla="*/ 2147483647 w 354"/>
              <a:gd name="T71" fmla="*/ 2147483647 h 357"/>
              <a:gd name="T72" fmla="*/ 2147483647 w 354"/>
              <a:gd name="T73" fmla="*/ 2147483647 h 357"/>
              <a:gd name="T74" fmla="*/ 2147483647 w 354"/>
              <a:gd name="T75" fmla="*/ 2147483647 h 357"/>
              <a:gd name="T76" fmla="*/ 2147483647 w 354"/>
              <a:gd name="T77" fmla="*/ 2147483647 h 357"/>
              <a:gd name="T78" fmla="*/ 2147483647 w 354"/>
              <a:gd name="T79" fmla="*/ 2147483647 h 357"/>
              <a:gd name="T80" fmla="*/ 2147483647 w 354"/>
              <a:gd name="T81" fmla="*/ 2147483647 h 357"/>
              <a:gd name="T82" fmla="*/ 2147483647 w 354"/>
              <a:gd name="T83" fmla="*/ 2147483647 h 3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4"/>
              <a:gd name="T127" fmla="*/ 0 h 357"/>
              <a:gd name="T128" fmla="*/ 354 w 354"/>
              <a:gd name="T129" fmla="*/ 357 h 3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4" h="357">
                <a:moveTo>
                  <a:pt x="339" y="287"/>
                </a:moveTo>
                <a:cubicBezTo>
                  <a:pt x="274" y="222"/>
                  <a:pt x="274" y="222"/>
                  <a:pt x="274" y="222"/>
                </a:cubicBezTo>
                <a:cubicBezTo>
                  <a:pt x="287" y="200"/>
                  <a:pt x="294" y="175"/>
                  <a:pt x="294" y="148"/>
                </a:cubicBezTo>
                <a:cubicBezTo>
                  <a:pt x="294" y="112"/>
                  <a:pt x="282" y="80"/>
                  <a:pt x="261" y="54"/>
                </a:cubicBezTo>
                <a:cubicBezTo>
                  <a:pt x="258" y="51"/>
                  <a:pt x="253" y="50"/>
                  <a:pt x="250" y="53"/>
                </a:cubicBezTo>
                <a:cubicBezTo>
                  <a:pt x="246" y="56"/>
                  <a:pt x="246" y="61"/>
                  <a:pt x="249" y="65"/>
                </a:cubicBezTo>
                <a:cubicBezTo>
                  <a:pt x="267" y="87"/>
                  <a:pt x="278" y="116"/>
                  <a:pt x="278" y="148"/>
                </a:cubicBezTo>
                <a:cubicBezTo>
                  <a:pt x="278" y="220"/>
                  <a:pt x="220" y="279"/>
                  <a:pt x="147" y="279"/>
                </a:cubicBezTo>
                <a:cubicBezTo>
                  <a:pt x="75" y="279"/>
                  <a:pt x="16" y="220"/>
                  <a:pt x="16" y="148"/>
                </a:cubicBezTo>
                <a:cubicBezTo>
                  <a:pt x="16" y="75"/>
                  <a:pt x="75" y="17"/>
                  <a:pt x="147" y="16"/>
                </a:cubicBezTo>
                <a:cubicBezTo>
                  <a:pt x="177" y="16"/>
                  <a:pt x="205" y="27"/>
                  <a:pt x="228" y="44"/>
                </a:cubicBezTo>
                <a:cubicBezTo>
                  <a:pt x="231" y="47"/>
                  <a:pt x="236" y="46"/>
                  <a:pt x="239" y="43"/>
                </a:cubicBezTo>
                <a:cubicBezTo>
                  <a:pt x="242" y="39"/>
                  <a:pt x="241" y="34"/>
                  <a:pt x="238" y="31"/>
                </a:cubicBezTo>
                <a:cubicBezTo>
                  <a:pt x="238" y="31"/>
                  <a:pt x="238" y="31"/>
                  <a:pt x="238" y="31"/>
                </a:cubicBezTo>
                <a:cubicBezTo>
                  <a:pt x="213" y="12"/>
                  <a:pt x="181" y="0"/>
                  <a:pt x="147" y="0"/>
                </a:cubicBezTo>
                <a:cubicBezTo>
                  <a:pt x="66" y="0"/>
                  <a:pt x="0" y="66"/>
                  <a:pt x="0" y="148"/>
                </a:cubicBezTo>
                <a:cubicBezTo>
                  <a:pt x="0" y="229"/>
                  <a:pt x="66" y="295"/>
                  <a:pt x="147" y="295"/>
                </a:cubicBezTo>
                <a:cubicBezTo>
                  <a:pt x="173" y="295"/>
                  <a:pt x="197" y="288"/>
                  <a:pt x="218" y="276"/>
                </a:cubicBezTo>
                <a:cubicBezTo>
                  <a:pt x="284" y="342"/>
                  <a:pt x="284" y="342"/>
                  <a:pt x="284" y="342"/>
                </a:cubicBezTo>
                <a:cubicBezTo>
                  <a:pt x="299" y="357"/>
                  <a:pt x="324" y="357"/>
                  <a:pt x="339" y="342"/>
                </a:cubicBezTo>
                <a:cubicBezTo>
                  <a:pt x="354" y="327"/>
                  <a:pt x="354" y="302"/>
                  <a:pt x="339" y="287"/>
                </a:cubicBezTo>
                <a:close/>
                <a:moveTo>
                  <a:pt x="227" y="140"/>
                </a:moveTo>
                <a:cubicBezTo>
                  <a:pt x="67" y="140"/>
                  <a:pt x="67" y="140"/>
                  <a:pt x="67" y="140"/>
                </a:cubicBezTo>
                <a:cubicBezTo>
                  <a:pt x="63" y="140"/>
                  <a:pt x="59" y="143"/>
                  <a:pt x="59" y="148"/>
                </a:cubicBezTo>
                <a:cubicBezTo>
                  <a:pt x="59" y="152"/>
                  <a:pt x="63" y="156"/>
                  <a:pt x="67" y="156"/>
                </a:cubicBezTo>
                <a:cubicBezTo>
                  <a:pt x="227" y="156"/>
                  <a:pt x="227" y="156"/>
                  <a:pt x="227" y="156"/>
                </a:cubicBezTo>
                <a:cubicBezTo>
                  <a:pt x="232" y="156"/>
                  <a:pt x="235" y="152"/>
                  <a:pt x="235" y="148"/>
                </a:cubicBezTo>
                <a:cubicBezTo>
                  <a:pt x="235" y="143"/>
                  <a:pt x="232" y="140"/>
                  <a:pt x="227" y="140"/>
                </a:cubicBezTo>
                <a:close/>
                <a:moveTo>
                  <a:pt x="227" y="186"/>
                </a:moveTo>
                <a:cubicBezTo>
                  <a:pt x="67" y="186"/>
                  <a:pt x="67" y="186"/>
                  <a:pt x="67" y="186"/>
                </a:cubicBezTo>
                <a:cubicBezTo>
                  <a:pt x="63" y="186"/>
                  <a:pt x="59" y="190"/>
                  <a:pt x="59" y="194"/>
                </a:cubicBezTo>
                <a:cubicBezTo>
                  <a:pt x="59" y="199"/>
                  <a:pt x="63" y="202"/>
                  <a:pt x="67" y="202"/>
                </a:cubicBezTo>
                <a:cubicBezTo>
                  <a:pt x="227" y="202"/>
                  <a:pt x="227" y="202"/>
                  <a:pt x="227" y="202"/>
                </a:cubicBezTo>
                <a:cubicBezTo>
                  <a:pt x="232" y="202"/>
                  <a:pt x="235" y="199"/>
                  <a:pt x="235" y="194"/>
                </a:cubicBezTo>
                <a:cubicBezTo>
                  <a:pt x="235" y="190"/>
                  <a:pt x="232" y="186"/>
                  <a:pt x="227" y="186"/>
                </a:cubicBezTo>
                <a:close/>
                <a:moveTo>
                  <a:pt x="227" y="109"/>
                </a:moveTo>
                <a:cubicBezTo>
                  <a:pt x="232" y="109"/>
                  <a:pt x="235" y="105"/>
                  <a:pt x="235" y="101"/>
                </a:cubicBezTo>
                <a:cubicBezTo>
                  <a:pt x="235" y="96"/>
                  <a:pt x="232" y="93"/>
                  <a:pt x="227" y="93"/>
                </a:cubicBezTo>
                <a:cubicBezTo>
                  <a:pt x="67" y="93"/>
                  <a:pt x="67" y="93"/>
                  <a:pt x="67" y="93"/>
                </a:cubicBezTo>
                <a:cubicBezTo>
                  <a:pt x="63" y="93"/>
                  <a:pt x="59" y="96"/>
                  <a:pt x="59" y="101"/>
                </a:cubicBezTo>
                <a:cubicBezTo>
                  <a:pt x="59" y="105"/>
                  <a:pt x="63" y="109"/>
                  <a:pt x="67" y="109"/>
                </a:cubicBezTo>
                <a:lnTo>
                  <a:pt x="227" y="109"/>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15" name="Freeform 7"/>
          <p:cNvSpPr>
            <a:spLocks noChangeAspect="1" noEditPoints="1"/>
          </p:cNvSpPr>
          <p:nvPr/>
        </p:nvSpPr>
        <p:spPr bwMode="auto">
          <a:xfrm>
            <a:off x="4338638" y="2977078"/>
            <a:ext cx="439737" cy="360362"/>
          </a:xfrm>
          <a:custGeom>
            <a:avLst/>
            <a:gdLst>
              <a:gd name="T0" fmla="*/ 2147483647 w 465"/>
              <a:gd name="T1" fmla="*/ 2147483647 h 381"/>
              <a:gd name="T2" fmla="*/ 2147483647 w 465"/>
              <a:gd name="T3" fmla="*/ 2147483647 h 381"/>
              <a:gd name="T4" fmla="*/ 2147483647 w 465"/>
              <a:gd name="T5" fmla="*/ 2147483647 h 381"/>
              <a:gd name="T6" fmla="*/ 2147483647 w 465"/>
              <a:gd name="T7" fmla="*/ 2147483647 h 381"/>
              <a:gd name="T8" fmla="*/ 2147483647 w 465"/>
              <a:gd name="T9" fmla="*/ 2147483647 h 381"/>
              <a:gd name="T10" fmla="*/ 2147483647 w 465"/>
              <a:gd name="T11" fmla="*/ 2147483647 h 381"/>
              <a:gd name="T12" fmla="*/ 2147483647 w 465"/>
              <a:gd name="T13" fmla="*/ 2147483647 h 381"/>
              <a:gd name="T14" fmla="*/ 2147483647 w 465"/>
              <a:gd name="T15" fmla="*/ 2147483647 h 381"/>
              <a:gd name="T16" fmla="*/ 2147483647 w 465"/>
              <a:gd name="T17" fmla="*/ 2147483647 h 381"/>
              <a:gd name="T18" fmla="*/ 2147483647 w 465"/>
              <a:gd name="T19" fmla="*/ 2147483647 h 381"/>
              <a:gd name="T20" fmla="*/ 2147483647 w 465"/>
              <a:gd name="T21" fmla="*/ 2147483647 h 381"/>
              <a:gd name="T22" fmla="*/ 2147483647 w 465"/>
              <a:gd name="T23" fmla="*/ 2147483647 h 381"/>
              <a:gd name="T24" fmla="*/ 2147483647 w 465"/>
              <a:gd name="T25" fmla="*/ 2147483647 h 381"/>
              <a:gd name="T26" fmla="*/ 2147483647 w 465"/>
              <a:gd name="T27" fmla="*/ 2147483647 h 381"/>
              <a:gd name="T28" fmla="*/ 2147483647 w 465"/>
              <a:gd name="T29" fmla="*/ 2147483647 h 381"/>
              <a:gd name="T30" fmla="*/ 2147483647 w 465"/>
              <a:gd name="T31" fmla="*/ 2147483647 h 381"/>
              <a:gd name="T32" fmla="*/ 2147483647 w 465"/>
              <a:gd name="T33" fmla="*/ 2147483647 h 381"/>
              <a:gd name="T34" fmla="*/ 2147483647 w 465"/>
              <a:gd name="T35" fmla="*/ 2147483647 h 381"/>
              <a:gd name="T36" fmla="*/ 2147483647 w 465"/>
              <a:gd name="T37" fmla="*/ 2147483647 h 381"/>
              <a:gd name="T38" fmla="*/ 2147483647 w 465"/>
              <a:gd name="T39" fmla="*/ 2147483647 h 381"/>
              <a:gd name="T40" fmla="*/ 2147483647 w 465"/>
              <a:gd name="T41" fmla="*/ 2147483647 h 381"/>
              <a:gd name="T42" fmla="*/ 2147483647 w 465"/>
              <a:gd name="T43" fmla="*/ 2147483647 h 381"/>
              <a:gd name="T44" fmla="*/ 2147483647 w 465"/>
              <a:gd name="T45" fmla="*/ 2147483647 h 381"/>
              <a:gd name="T46" fmla="*/ 2147483647 w 465"/>
              <a:gd name="T47" fmla="*/ 2147483647 h 381"/>
              <a:gd name="T48" fmla="*/ 2147483647 w 465"/>
              <a:gd name="T49" fmla="*/ 2147483647 h 381"/>
              <a:gd name="T50" fmla="*/ 2147483647 w 465"/>
              <a:gd name="T51" fmla="*/ 2147483647 h 381"/>
              <a:gd name="T52" fmla="*/ 2147483647 w 465"/>
              <a:gd name="T53" fmla="*/ 2147483647 h 381"/>
              <a:gd name="T54" fmla="*/ 2147483647 w 465"/>
              <a:gd name="T55" fmla="*/ 2147483647 h 381"/>
              <a:gd name="T56" fmla="*/ 2147483647 w 465"/>
              <a:gd name="T57" fmla="*/ 2147483647 h 381"/>
              <a:gd name="T58" fmla="*/ 2147483647 w 465"/>
              <a:gd name="T59" fmla="*/ 2147483647 h 381"/>
              <a:gd name="T60" fmla="*/ 2147483647 w 465"/>
              <a:gd name="T61" fmla="*/ 2147483647 h 381"/>
              <a:gd name="T62" fmla="*/ 2147483647 w 465"/>
              <a:gd name="T63" fmla="*/ 2147483647 h 381"/>
              <a:gd name="T64" fmla="*/ 2147483647 w 465"/>
              <a:gd name="T65" fmla="*/ 2147483647 h 3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5" h="381">
                <a:moveTo>
                  <a:pt x="72" y="313"/>
                </a:moveTo>
                <a:cubicBezTo>
                  <a:pt x="72" y="313"/>
                  <a:pt x="73" y="313"/>
                  <a:pt x="73" y="313"/>
                </a:cubicBezTo>
                <a:cubicBezTo>
                  <a:pt x="76" y="312"/>
                  <a:pt x="131" y="304"/>
                  <a:pt x="202" y="267"/>
                </a:cubicBezTo>
                <a:cubicBezTo>
                  <a:pt x="213" y="261"/>
                  <a:pt x="225" y="254"/>
                  <a:pt x="237" y="247"/>
                </a:cubicBezTo>
                <a:cubicBezTo>
                  <a:pt x="242" y="252"/>
                  <a:pt x="250" y="255"/>
                  <a:pt x="258" y="255"/>
                </a:cubicBezTo>
                <a:cubicBezTo>
                  <a:pt x="267" y="255"/>
                  <a:pt x="274" y="252"/>
                  <a:pt x="280" y="247"/>
                </a:cubicBezTo>
                <a:cubicBezTo>
                  <a:pt x="292" y="254"/>
                  <a:pt x="303" y="261"/>
                  <a:pt x="314" y="267"/>
                </a:cubicBezTo>
                <a:cubicBezTo>
                  <a:pt x="386" y="304"/>
                  <a:pt x="441" y="312"/>
                  <a:pt x="443" y="313"/>
                </a:cubicBezTo>
                <a:cubicBezTo>
                  <a:pt x="444" y="313"/>
                  <a:pt x="444" y="313"/>
                  <a:pt x="444" y="313"/>
                </a:cubicBezTo>
                <a:cubicBezTo>
                  <a:pt x="448" y="313"/>
                  <a:pt x="452" y="310"/>
                  <a:pt x="452" y="306"/>
                </a:cubicBezTo>
                <a:cubicBezTo>
                  <a:pt x="453" y="302"/>
                  <a:pt x="450" y="298"/>
                  <a:pt x="445" y="297"/>
                </a:cubicBezTo>
                <a:cubicBezTo>
                  <a:pt x="444" y="297"/>
                  <a:pt x="372" y="286"/>
                  <a:pt x="289" y="233"/>
                </a:cubicBezTo>
                <a:cubicBezTo>
                  <a:pt x="290" y="230"/>
                  <a:pt x="291" y="226"/>
                  <a:pt x="291" y="223"/>
                </a:cubicBezTo>
                <a:cubicBezTo>
                  <a:pt x="291" y="218"/>
                  <a:pt x="290" y="214"/>
                  <a:pt x="288" y="210"/>
                </a:cubicBezTo>
                <a:cubicBezTo>
                  <a:pt x="335" y="171"/>
                  <a:pt x="385" y="117"/>
                  <a:pt x="424" y="42"/>
                </a:cubicBezTo>
                <a:cubicBezTo>
                  <a:pt x="426" y="38"/>
                  <a:pt x="424" y="33"/>
                  <a:pt x="420" y="31"/>
                </a:cubicBezTo>
                <a:cubicBezTo>
                  <a:pt x="416" y="29"/>
                  <a:pt x="412" y="31"/>
                  <a:pt x="410" y="34"/>
                </a:cubicBezTo>
                <a:cubicBezTo>
                  <a:pt x="372" y="106"/>
                  <a:pt x="325" y="159"/>
                  <a:pt x="278" y="197"/>
                </a:cubicBezTo>
                <a:cubicBezTo>
                  <a:pt x="272" y="193"/>
                  <a:pt x="266" y="191"/>
                  <a:pt x="258" y="191"/>
                </a:cubicBezTo>
                <a:cubicBezTo>
                  <a:pt x="251" y="191"/>
                  <a:pt x="244" y="193"/>
                  <a:pt x="239" y="197"/>
                </a:cubicBezTo>
                <a:cubicBezTo>
                  <a:pt x="191" y="159"/>
                  <a:pt x="144" y="106"/>
                  <a:pt x="107" y="34"/>
                </a:cubicBezTo>
                <a:cubicBezTo>
                  <a:pt x="105" y="31"/>
                  <a:pt x="100" y="29"/>
                  <a:pt x="96" y="31"/>
                </a:cubicBezTo>
                <a:cubicBezTo>
                  <a:pt x="92" y="33"/>
                  <a:pt x="91" y="38"/>
                  <a:pt x="93" y="42"/>
                </a:cubicBezTo>
                <a:cubicBezTo>
                  <a:pt x="132" y="117"/>
                  <a:pt x="181" y="171"/>
                  <a:pt x="229" y="210"/>
                </a:cubicBezTo>
                <a:cubicBezTo>
                  <a:pt x="227" y="214"/>
                  <a:pt x="226" y="218"/>
                  <a:pt x="226" y="223"/>
                </a:cubicBezTo>
                <a:cubicBezTo>
                  <a:pt x="226" y="226"/>
                  <a:pt x="227" y="230"/>
                  <a:pt x="228" y="233"/>
                </a:cubicBezTo>
                <a:cubicBezTo>
                  <a:pt x="144" y="286"/>
                  <a:pt x="72" y="297"/>
                  <a:pt x="71" y="297"/>
                </a:cubicBezTo>
                <a:cubicBezTo>
                  <a:pt x="67" y="298"/>
                  <a:pt x="64" y="302"/>
                  <a:pt x="64" y="306"/>
                </a:cubicBezTo>
                <a:cubicBezTo>
                  <a:pt x="65" y="310"/>
                  <a:pt x="68" y="313"/>
                  <a:pt x="72" y="313"/>
                </a:cubicBezTo>
                <a:close/>
                <a:moveTo>
                  <a:pt x="460" y="348"/>
                </a:moveTo>
                <a:cubicBezTo>
                  <a:pt x="410" y="330"/>
                  <a:pt x="410" y="330"/>
                  <a:pt x="410" y="330"/>
                </a:cubicBezTo>
                <a:cubicBezTo>
                  <a:pt x="408" y="330"/>
                  <a:pt x="405" y="330"/>
                  <a:pt x="403" y="331"/>
                </a:cubicBezTo>
                <a:cubicBezTo>
                  <a:pt x="401" y="333"/>
                  <a:pt x="400" y="335"/>
                  <a:pt x="400" y="338"/>
                </a:cubicBezTo>
                <a:cubicBezTo>
                  <a:pt x="400" y="347"/>
                  <a:pt x="400" y="347"/>
                  <a:pt x="400" y="347"/>
                </a:cubicBezTo>
                <a:cubicBezTo>
                  <a:pt x="360" y="347"/>
                  <a:pt x="360" y="347"/>
                  <a:pt x="360" y="347"/>
                </a:cubicBezTo>
                <a:cubicBezTo>
                  <a:pt x="356" y="347"/>
                  <a:pt x="352" y="351"/>
                  <a:pt x="352" y="355"/>
                </a:cubicBezTo>
                <a:cubicBezTo>
                  <a:pt x="352" y="360"/>
                  <a:pt x="356" y="363"/>
                  <a:pt x="360" y="363"/>
                </a:cubicBezTo>
                <a:cubicBezTo>
                  <a:pt x="400" y="363"/>
                  <a:pt x="400" y="363"/>
                  <a:pt x="400" y="363"/>
                </a:cubicBezTo>
                <a:cubicBezTo>
                  <a:pt x="400" y="373"/>
                  <a:pt x="400" y="373"/>
                  <a:pt x="400" y="373"/>
                </a:cubicBezTo>
                <a:cubicBezTo>
                  <a:pt x="400" y="375"/>
                  <a:pt x="401" y="378"/>
                  <a:pt x="403" y="379"/>
                </a:cubicBezTo>
                <a:cubicBezTo>
                  <a:pt x="405" y="380"/>
                  <a:pt x="406" y="381"/>
                  <a:pt x="408" y="381"/>
                </a:cubicBezTo>
                <a:cubicBezTo>
                  <a:pt x="409" y="381"/>
                  <a:pt x="410" y="381"/>
                  <a:pt x="411" y="380"/>
                </a:cubicBezTo>
                <a:cubicBezTo>
                  <a:pt x="460" y="363"/>
                  <a:pt x="460" y="363"/>
                  <a:pt x="460" y="363"/>
                </a:cubicBezTo>
                <a:cubicBezTo>
                  <a:pt x="463" y="362"/>
                  <a:pt x="465" y="358"/>
                  <a:pt x="465" y="355"/>
                </a:cubicBezTo>
                <a:cubicBezTo>
                  <a:pt x="465" y="352"/>
                  <a:pt x="463" y="349"/>
                  <a:pt x="460" y="348"/>
                </a:cubicBezTo>
                <a:close/>
                <a:moveTo>
                  <a:pt x="324" y="347"/>
                </a:moveTo>
                <a:cubicBezTo>
                  <a:pt x="37" y="347"/>
                  <a:pt x="37" y="347"/>
                  <a:pt x="37" y="347"/>
                </a:cubicBezTo>
                <a:cubicBezTo>
                  <a:pt x="37" y="347"/>
                  <a:pt x="37" y="347"/>
                  <a:pt x="37" y="347"/>
                </a:cubicBezTo>
                <a:cubicBezTo>
                  <a:pt x="35" y="347"/>
                  <a:pt x="33" y="346"/>
                  <a:pt x="33" y="344"/>
                </a:cubicBezTo>
                <a:cubicBezTo>
                  <a:pt x="33" y="66"/>
                  <a:pt x="33" y="66"/>
                  <a:pt x="33" y="66"/>
                </a:cubicBezTo>
                <a:cubicBezTo>
                  <a:pt x="43" y="66"/>
                  <a:pt x="43" y="66"/>
                  <a:pt x="43" y="66"/>
                </a:cubicBezTo>
                <a:cubicBezTo>
                  <a:pt x="46" y="66"/>
                  <a:pt x="48" y="64"/>
                  <a:pt x="50" y="62"/>
                </a:cubicBezTo>
                <a:cubicBezTo>
                  <a:pt x="51" y="60"/>
                  <a:pt x="52" y="57"/>
                  <a:pt x="51" y="55"/>
                </a:cubicBezTo>
                <a:cubicBezTo>
                  <a:pt x="33" y="6"/>
                  <a:pt x="33" y="6"/>
                  <a:pt x="33" y="6"/>
                </a:cubicBezTo>
                <a:cubicBezTo>
                  <a:pt x="32" y="2"/>
                  <a:pt x="29" y="0"/>
                  <a:pt x="25" y="0"/>
                </a:cubicBezTo>
                <a:cubicBezTo>
                  <a:pt x="22" y="0"/>
                  <a:pt x="19" y="2"/>
                  <a:pt x="18" y="6"/>
                </a:cubicBezTo>
                <a:cubicBezTo>
                  <a:pt x="1" y="55"/>
                  <a:pt x="1" y="55"/>
                  <a:pt x="1" y="55"/>
                </a:cubicBezTo>
                <a:cubicBezTo>
                  <a:pt x="0" y="58"/>
                  <a:pt x="0" y="60"/>
                  <a:pt x="2" y="63"/>
                </a:cubicBezTo>
                <a:cubicBezTo>
                  <a:pt x="3" y="65"/>
                  <a:pt x="6" y="66"/>
                  <a:pt x="8" y="66"/>
                </a:cubicBezTo>
                <a:cubicBezTo>
                  <a:pt x="8" y="66"/>
                  <a:pt x="8" y="66"/>
                  <a:pt x="8" y="66"/>
                </a:cubicBezTo>
                <a:cubicBezTo>
                  <a:pt x="17" y="66"/>
                  <a:pt x="17" y="66"/>
                  <a:pt x="17" y="66"/>
                </a:cubicBezTo>
                <a:cubicBezTo>
                  <a:pt x="17" y="66"/>
                  <a:pt x="17" y="338"/>
                  <a:pt x="17" y="345"/>
                </a:cubicBezTo>
                <a:cubicBezTo>
                  <a:pt x="17" y="352"/>
                  <a:pt x="24" y="363"/>
                  <a:pt x="36" y="363"/>
                </a:cubicBezTo>
                <a:cubicBezTo>
                  <a:pt x="47" y="363"/>
                  <a:pt x="324" y="363"/>
                  <a:pt x="324" y="363"/>
                </a:cubicBezTo>
                <a:cubicBezTo>
                  <a:pt x="328" y="363"/>
                  <a:pt x="332" y="360"/>
                  <a:pt x="332" y="355"/>
                </a:cubicBezTo>
                <a:cubicBezTo>
                  <a:pt x="332" y="351"/>
                  <a:pt x="328" y="347"/>
                  <a:pt x="324" y="3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16" name="Freeform 23"/>
          <p:cNvSpPr>
            <a:spLocks noChangeAspect="1" noEditPoints="1"/>
          </p:cNvSpPr>
          <p:nvPr/>
        </p:nvSpPr>
        <p:spPr bwMode="auto">
          <a:xfrm>
            <a:off x="9240837" y="2977078"/>
            <a:ext cx="311151" cy="360362"/>
          </a:xfrm>
          <a:custGeom>
            <a:avLst/>
            <a:gdLst>
              <a:gd name="T0" fmla="*/ 2147483647 w 335"/>
              <a:gd name="T1" fmla="*/ 2147483647 h 389"/>
              <a:gd name="T2" fmla="*/ 2147483647 w 335"/>
              <a:gd name="T3" fmla="*/ 2147483647 h 389"/>
              <a:gd name="T4" fmla="*/ 2147483647 w 335"/>
              <a:gd name="T5" fmla="*/ 2147483647 h 389"/>
              <a:gd name="T6" fmla="*/ 2147483647 w 335"/>
              <a:gd name="T7" fmla="*/ 2147483647 h 389"/>
              <a:gd name="T8" fmla="*/ 2147483647 w 335"/>
              <a:gd name="T9" fmla="*/ 2147483647 h 389"/>
              <a:gd name="T10" fmla="*/ 2147483647 w 335"/>
              <a:gd name="T11" fmla="*/ 2147483647 h 389"/>
              <a:gd name="T12" fmla="*/ 2147483647 w 335"/>
              <a:gd name="T13" fmla="*/ 2147483647 h 389"/>
              <a:gd name="T14" fmla="*/ 2147483647 w 335"/>
              <a:gd name="T15" fmla="*/ 2147483647 h 389"/>
              <a:gd name="T16" fmla="*/ 2147483647 w 335"/>
              <a:gd name="T17" fmla="*/ 2147483647 h 389"/>
              <a:gd name="T18" fmla="*/ 2147483647 w 335"/>
              <a:gd name="T19" fmla="*/ 2147483647 h 389"/>
              <a:gd name="T20" fmla="*/ 2147483647 w 335"/>
              <a:gd name="T21" fmla="*/ 2147483647 h 389"/>
              <a:gd name="T22" fmla="*/ 2147483647 w 335"/>
              <a:gd name="T23" fmla="*/ 2147483647 h 389"/>
              <a:gd name="T24" fmla="*/ 2147483647 w 335"/>
              <a:gd name="T25" fmla="*/ 2147483647 h 389"/>
              <a:gd name="T26" fmla="*/ 2147483647 w 335"/>
              <a:gd name="T27" fmla="*/ 2147483647 h 389"/>
              <a:gd name="T28" fmla="*/ 2147483647 w 335"/>
              <a:gd name="T29" fmla="*/ 2147483647 h 389"/>
              <a:gd name="T30" fmla="*/ 2147483647 w 335"/>
              <a:gd name="T31" fmla="*/ 2147483647 h 389"/>
              <a:gd name="T32" fmla="*/ 2147483647 w 335"/>
              <a:gd name="T33" fmla="*/ 2147483647 h 389"/>
              <a:gd name="T34" fmla="*/ 2147483647 w 335"/>
              <a:gd name="T35" fmla="*/ 2147483647 h 389"/>
              <a:gd name="T36" fmla="*/ 2147483647 w 335"/>
              <a:gd name="T37" fmla="*/ 2147483647 h 389"/>
              <a:gd name="T38" fmla="*/ 2147483647 w 335"/>
              <a:gd name="T39" fmla="*/ 2147483647 h 389"/>
              <a:gd name="T40" fmla="*/ 2147483647 w 335"/>
              <a:gd name="T41" fmla="*/ 2147483647 h 389"/>
              <a:gd name="T42" fmla="*/ 2147483647 w 335"/>
              <a:gd name="T43" fmla="*/ 2147483647 h 389"/>
              <a:gd name="T44" fmla="*/ 2147483647 w 335"/>
              <a:gd name="T45" fmla="*/ 2147483647 h 389"/>
              <a:gd name="T46" fmla="*/ 2147483647 w 335"/>
              <a:gd name="T47" fmla="*/ 2147483647 h 389"/>
              <a:gd name="T48" fmla="*/ 2147483647 w 335"/>
              <a:gd name="T49" fmla="*/ 2147483647 h 389"/>
              <a:gd name="T50" fmla="*/ 2147483647 w 335"/>
              <a:gd name="T51" fmla="*/ 2147483647 h 389"/>
              <a:gd name="T52" fmla="*/ 2147483647 w 335"/>
              <a:gd name="T53" fmla="*/ 2147483647 h 389"/>
              <a:gd name="T54" fmla="*/ 2147483647 w 335"/>
              <a:gd name="T55" fmla="*/ 2147483647 h 389"/>
              <a:gd name="T56" fmla="*/ 2147483647 w 335"/>
              <a:gd name="T57" fmla="*/ 2147483647 h 389"/>
              <a:gd name="T58" fmla="*/ 2147483647 w 335"/>
              <a:gd name="T59" fmla="*/ 2147483647 h 389"/>
              <a:gd name="T60" fmla="*/ 2147483647 w 335"/>
              <a:gd name="T61" fmla="*/ 2147483647 h 389"/>
              <a:gd name="T62" fmla="*/ 2147483647 w 335"/>
              <a:gd name="T63" fmla="*/ 2147483647 h 389"/>
              <a:gd name="T64" fmla="*/ 2147483647 w 335"/>
              <a:gd name="T65" fmla="*/ 2147483647 h 389"/>
              <a:gd name="T66" fmla="*/ 2147483647 w 335"/>
              <a:gd name="T67" fmla="*/ 2147483647 h 389"/>
              <a:gd name="T68" fmla="*/ 2147483647 w 335"/>
              <a:gd name="T69" fmla="*/ 2147483647 h 389"/>
              <a:gd name="T70" fmla="*/ 2147483647 w 335"/>
              <a:gd name="T71" fmla="*/ 2147483647 h 389"/>
              <a:gd name="T72" fmla="*/ 2147483647 w 335"/>
              <a:gd name="T73" fmla="*/ 2147483647 h 389"/>
              <a:gd name="T74" fmla="*/ 2147483647 w 335"/>
              <a:gd name="T75" fmla="*/ 2147483647 h 389"/>
              <a:gd name="T76" fmla="*/ 2147483647 w 335"/>
              <a:gd name="T77" fmla="*/ 2147483647 h 389"/>
              <a:gd name="T78" fmla="*/ 2147483647 w 335"/>
              <a:gd name="T79" fmla="*/ 2147483647 h 389"/>
              <a:gd name="T80" fmla="*/ 2147483647 w 335"/>
              <a:gd name="T81" fmla="*/ 2147483647 h 389"/>
              <a:gd name="T82" fmla="*/ 2147483647 w 335"/>
              <a:gd name="T83" fmla="*/ 2147483647 h 389"/>
              <a:gd name="T84" fmla="*/ 2147483647 w 335"/>
              <a:gd name="T85" fmla="*/ 2147483647 h 389"/>
              <a:gd name="T86" fmla="*/ 2147483647 w 335"/>
              <a:gd name="T87" fmla="*/ 2147483647 h 389"/>
              <a:gd name="T88" fmla="*/ 2147483647 w 335"/>
              <a:gd name="T89" fmla="*/ 2147483647 h 389"/>
              <a:gd name="T90" fmla="*/ 2147483647 w 335"/>
              <a:gd name="T91" fmla="*/ 2147483647 h 389"/>
              <a:gd name="T92" fmla="*/ 2147483647 w 335"/>
              <a:gd name="T93" fmla="*/ 2147483647 h 389"/>
              <a:gd name="T94" fmla="*/ 2147483647 w 335"/>
              <a:gd name="T95" fmla="*/ 2147483647 h 389"/>
              <a:gd name="T96" fmla="*/ 2147483647 w 335"/>
              <a:gd name="T97" fmla="*/ 2147483647 h 389"/>
              <a:gd name="T98" fmla="*/ 2147483647 w 335"/>
              <a:gd name="T99" fmla="*/ 2147483647 h 389"/>
              <a:gd name="T100" fmla="*/ 2147483647 w 335"/>
              <a:gd name="T101" fmla="*/ 2147483647 h 389"/>
              <a:gd name="T102" fmla="*/ 2147483647 w 335"/>
              <a:gd name="T103" fmla="*/ 2147483647 h 389"/>
              <a:gd name="T104" fmla="*/ 2147483647 w 335"/>
              <a:gd name="T105" fmla="*/ 2147483647 h 389"/>
              <a:gd name="T106" fmla="*/ 2147483647 w 335"/>
              <a:gd name="T107" fmla="*/ 2147483647 h 389"/>
              <a:gd name="T108" fmla="*/ 2147483647 w 335"/>
              <a:gd name="T109" fmla="*/ 2147483647 h 3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5" h="389">
                <a:moveTo>
                  <a:pt x="112" y="55"/>
                </a:moveTo>
                <a:cubicBezTo>
                  <a:pt x="114" y="58"/>
                  <a:pt x="117" y="60"/>
                  <a:pt x="120" y="60"/>
                </a:cubicBezTo>
                <a:cubicBezTo>
                  <a:pt x="121" y="60"/>
                  <a:pt x="122" y="60"/>
                  <a:pt x="123" y="59"/>
                </a:cubicBezTo>
                <a:cubicBezTo>
                  <a:pt x="127" y="58"/>
                  <a:pt x="129" y="53"/>
                  <a:pt x="127" y="49"/>
                </a:cubicBezTo>
                <a:cubicBezTo>
                  <a:pt x="114" y="17"/>
                  <a:pt x="114" y="17"/>
                  <a:pt x="114" y="17"/>
                </a:cubicBezTo>
                <a:cubicBezTo>
                  <a:pt x="112" y="13"/>
                  <a:pt x="108" y="11"/>
                  <a:pt x="104" y="13"/>
                </a:cubicBezTo>
                <a:cubicBezTo>
                  <a:pt x="100" y="15"/>
                  <a:pt x="98" y="19"/>
                  <a:pt x="99" y="23"/>
                </a:cubicBezTo>
                <a:lnTo>
                  <a:pt x="112" y="55"/>
                </a:lnTo>
                <a:close/>
                <a:moveTo>
                  <a:pt x="275" y="123"/>
                </a:moveTo>
                <a:cubicBezTo>
                  <a:pt x="276" y="126"/>
                  <a:pt x="279" y="128"/>
                  <a:pt x="282" y="128"/>
                </a:cubicBezTo>
                <a:cubicBezTo>
                  <a:pt x="283" y="128"/>
                  <a:pt x="284" y="128"/>
                  <a:pt x="285" y="128"/>
                </a:cubicBezTo>
                <a:cubicBezTo>
                  <a:pt x="318" y="114"/>
                  <a:pt x="318" y="114"/>
                  <a:pt x="318" y="114"/>
                </a:cubicBezTo>
                <a:cubicBezTo>
                  <a:pt x="322" y="112"/>
                  <a:pt x="324" y="108"/>
                  <a:pt x="323" y="104"/>
                </a:cubicBezTo>
                <a:cubicBezTo>
                  <a:pt x="321" y="100"/>
                  <a:pt x="316" y="98"/>
                  <a:pt x="312" y="99"/>
                </a:cubicBezTo>
                <a:cubicBezTo>
                  <a:pt x="279" y="113"/>
                  <a:pt x="279" y="113"/>
                  <a:pt x="279" y="113"/>
                </a:cubicBezTo>
                <a:cubicBezTo>
                  <a:pt x="275" y="115"/>
                  <a:pt x="273" y="119"/>
                  <a:pt x="275" y="123"/>
                </a:cubicBezTo>
                <a:close/>
                <a:moveTo>
                  <a:pt x="168" y="50"/>
                </a:moveTo>
                <a:cubicBezTo>
                  <a:pt x="172" y="50"/>
                  <a:pt x="176" y="47"/>
                  <a:pt x="176" y="42"/>
                </a:cubicBezTo>
                <a:cubicBezTo>
                  <a:pt x="176" y="8"/>
                  <a:pt x="176" y="8"/>
                  <a:pt x="176" y="8"/>
                </a:cubicBezTo>
                <a:cubicBezTo>
                  <a:pt x="176" y="4"/>
                  <a:pt x="172" y="0"/>
                  <a:pt x="168" y="0"/>
                </a:cubicBezTo>
                <a:cubicBezTo>
                  <a:pt x="163" y="0"/>
                  <a:pt x="160" y="4"/>
                  <a:pt x="160" y="8"/>
                </a:cubicBezTo>
                <a:cubicBezTo>
                  <a:pt x="160" y="42"/>
                  <a:pt x="160" y="42"/>
                  <a:pt x="160" y="42"/>
                </a:cubicBezTo>
                <a:cubicBezTo>
                  <a:pt x="160" y="47"/>
                  <a:pt x="163" y="50"/>
                  <a:pt x="168" y="50"/>
                </a:cubicBezTo>
                <a:close/>
                <a:moveTo>
                  <a:pt x="74" y="85"/>
                </a:moveTo>
                <a:cubicBezTo>
                  <a:pt x="75" y="87"/>
                  <a:pt x="77" y="88"/>
                  <a:pt x="80" y="88"/>
                </a:cubicBezTo>
                <a:cubicBezTo>
                  <a:pt x="82" y="88"/>
                  <a:pt x="84" y="87"/>
                  <a:pt x="85" y="85"/>
                </a:cubicBezTo>
                <a:cubicBezTo>
                  <a:pt x="88" y="82"/>
                  <a:pt x="88" y="77"/>
                  <a:pt x="85" y="74"/>
                </a:cubicBezTo>
                <a:cubicBezTo>
                  <a:pt x="61" y="49"/>
                  <a:pt x="61" y="49"/>
                  <a:pt x="61" y="49"/>
                </a:cubicBezTo>
                <a:cubicBezTo>
                  <a:pt x="57" y="46"/>
                  <a:pt x="52" y="46"/>
                  <a:pt x="49" y="49"/>
                </a:cubicBezTo>
                <a:cubicBezTo>
                  <a:pt x="46" y="52"/>
                  <a:pt x="46" y="57"/>
                  <a:pt x="49" y="61"/>
                </a:cubicBezTo>
                <a:lnTo>
                  <a:pt x="74" y="85"/>
                </a:lnTo>
                <a:close/>
                <a:moveTo>
                  <a:pt x="256" y="88"/>
                </a:moveTo>
                <a:cubicBezTo>
                  <a:pt x="258" y="88"/>
                  <a:pt x="260" y="87"/>
                  <a:pt x="262" y="85"/>
                </a:cubicBezTo>
                <a:cubicBezTo>
                  <a:pt x="286" y="61"/>
                  <a:pt x="286" y="61"/>
                  <a:pt x="286" y="61"/>
                </a:cubicBezTo>
                <a:cubicBezTo>
                  <a:pt x="289" y="57"/>
                  <a:pt x="289" y="52"/>
                  <a:pt x="286" y="49"/>
                </a:cubicBezTo>
                <a:cubicBezTo>
                  <a:pt x="283" y="46"/>
                  <a:pt x="278" y="46"/>
                  <a:pt x="275" y="49"/>
                </a:cubicBezTo>
                <a:cubicBezTo>
                  <a:pt x="250" y="74"/>
                  <a:pt x="250" y="74"/>
                  <a:pt x="250" y="74"/>
                </a:cubicBezTo>
                <a:cubicBezTo>
                  <a:pt x="247" y="77"/>
                  <a:pt x="247" y="82"/>
                  <a:pt x="250" y="85"/>
                </a:cubicBezTo>
                <a:cubicBezTo>
                  <a:pt x="252" y="87"/>
                  <a:pt x="254" y="88"/>
                  <a:pt x="256" y="88"/>
                </a:cubicBezTo>
                <a:close/>
                <a:moveTo>
                  <a:pt x="213" y="59"/>
                </a:moveTo>
                <a:cubicBezTo>
                  <a:pt x="214" y="60"/>
                  <a:pt x="215" y="60"/>
                  <a:pt x="216" y="60"/>
                </a:cubicBezTo>
                <a:cubicBezTo>
                  <a:pt x="219" y="60"/>
                  <a:pt x="222" y="58"/>
                  <a:pt x="223" y="55"/>
                </a:cubicBezTo>
                <a:cubicBezTo>
                  <a:pt x="236" y="23"/>
                  <a:pt x="236" y="23"/>
                  <a:pt x="236" y="23"/>
                </a:cubicBezTo>
                <a:cubicBezTo>
                  <a:pt x="238" y="19"/>
                  <a:pt x="236" y="15"/>
                  <a:pt x="232" y="13"/>
                </a:cubicBezTo>
                <a:cubicBezTo>
                  <a:pt x="228" y="11"/>
                  <a:pt x="223" y="13"/>
                  <a:pt x="221" y="17"/>
                </a:cubicBezTo>
                <a:cubicBezTo>
                  <a:pt x="208" y="49"/>
                  <a:pt x="208" y="49"/>
                  <a:pt x="208" y="49"/>
                </a:cubicBezTo>
                <a:cubicBezTo>
                  <a:pt x="207" y="53"/>
                  <a:pt x="209" y="58"/>
                  <a:pt x="213" y="59"/>
                </a:cubicBezTo>
                <a:close/>
                <a:moveTo>
                  <a:pt x="17" y="114"/>
                </a:moveTo>
                <a:cubicBezTo>
                  <a:pt x="50" y="128"/>
                  <a:pt x="50" y="128"/>
                  <a:pt x="50" y="128"/>
                </a:cubicBezTo>
                <a:cubicBezTo>
                  <a:pt x="51" y="128"/>
                  <a:pt x="52" y="128"/>
                  <a:pt x="53" y="128"/>
                </a:cubicBezTo>
                <a:cubicBezTo>
                  <a:pt x="56" y="128"/>
                  <a:pt x="59" y="126"/>
                  <a:pt x="61" y="123"/>
                </a:cubicBezTo>
                <a:cubicBezTo>
                  <a:pt x="62" y="119"/>
                  <a:pt x="60" y="115"/>
                  <a:pt x="56" y="113"/>
                </a:cubicBezTo>
                <a:cubicBezTo>
                  <a:pt x="23" y="99"/>
                  <a:pt x="23" y="99"/>
                  <a:pt x="23" y="99"/>
                </a:cubicBezTo>
                <a:cubicBezTo>
                  <a:pt x="19" y="98"/>
                  <a:pt x="15" y="100"/>
                  <a:pt x="13" y="104"/>
                </a:cubicBezTo>
                <a:cubicBezTo>
                  <a:pt x="11" y="108"/>
                  <a:pt x="13" y="112"/>
                  <a:pt x="17" y="114"/>
                </a:cubicBezTo>
                <a:close/>
                <a:moveTo>
                  <a:pt x="318" y="221"/>
                </a:moveTo>
                <a:cubicBezTo>
                  <a:pt x="285" y="208"/>
                  <a:pt x="285" y="208"/>
                  <a:pt x="285" y="208"/>
                </a:cubicBezTo>
                <a:cubicBezTo>
                  <a:pt x="281" y="206"/>
                  <a:pt x="277" y="208"/>
                  <a:pt x="275" y="212"/>
                </a:cubicBezTo>
                <a:cubicBezTo>
                  <a:pt x="273" y="216"/>
                  <a:pt x="275" y="221"/>
                  <a:pt x="279" y="223"/>
                </a:cubicBezTo>
                <a:cubicBezTo>
                  <a:pt x="312" y="236"/>
                  <a:pt x="312" y="236"/>
                  <a:pt x="312" y="236"/>
                </a:cubicBezTo>
                <a:cubicBezTo>
                  <a:pt x="313" y="237"/>
                  <a:pt x="314" y="237"/>
                  <a:pt x="315" y="237"/>
                </a:cubicBezTo>
                <a:cubicBezTo>
                  <a:pt x="318" y="237"/>
                  <a:pt x="321" y="235"/>
                  <a:pt x="323" y="232"/>
                </a:cubicBezTo>
                <a:cubicBezTo>
                  <a:pt x="324" y="228"/>
                  <a:pt x="322" y="223"/>
                  <a:pt x="318" y="221"/>
                </a:cubicBezTo>
                <a:close/>
                <a:moveTo>
                  <a:pt x="327" y="160"/>
                </a:moveTo>
                <a:cubicBezTo>
                  <a:pt x="291" y="160"/>
                  <a:pt x="291" y="160"/>
                  <a:pt x="291" y="160"/>
                </a:cubicBezTo>
                <a:cubicBezTo>
                  <a:pt x="286" y="160"/>
                  <a:pt x="283" y="163"/>
                  <a:pt x="283" y="168"/>
                </a:cubicBezTo>
                <a:cubicBezTo>
                  <a:pt x="283" y="172"/>
                  <a:pt x="286" y="176"/>
                  <a:pt x="291" y="176"/>
                </a:cubicBezTo>
                <a:cubicBezTo>
                  <a:pt x="327" y="176"/>
                  <a:pt x="327" y="176"/>
                  <a:pt x="327" y="176"/>
                </a:cubicBezTo>
                <a:cubicBezTo>
                  <a:pt x="332" y="176"/>
                  <a:pt x="335" y="172"/>
                  <a:pt x="335" y="168"/>
                </a:cubicBezTo>
                <a:cubicBezTo>
                  <a:pt x="335" y="163"/>
                  <a:pt x="332" y="160"/>
                  <a:pt x="327" y="160"/>
                </a:cubicBezTo>
                <a:close/>
                <a:moveTo>
                  <a:pt x="53" y="168"/>
                </a:moveTo>
                <a:cubicBezTo>
                  <a:pt x="53" y="163"/>
                  <a:pt x="49" y="160"/>
                  <a:pt x="45" y="160"/>
                </a:cubicBezTo>
                <a:cubicBezTo>
                  <a:pt x="8" y="160"/>
                  <a:pt x="8" y="160"/>
                  <a:pt x="8" y="160"/>
                </a:cubicBezTo>
                <a:cubicBezTo>
                  <a:pt x="4" y="160"/>
                  <a:pt x="0" y="163"/>
                  <a:pt x="0" y="168"/>
                </a:cubicBezTo>
                <a:cubicBezTo>
                  <a:pt x="0" y="172"/>
                  <a:pt x="4" y="176"/>
                  <a:pt x="8" y="176"/>
                </a:cubicBezTo>
                <a:cubicBezTo>
                  <a:pt x="45" y="176"/>
                  <a:pt x="45" y="176"/>
                  <a:pt x="45" y="176"/>
                </a:cubicBezTo>
                <a:cubicBezTo>
                  <a:pt x="49" y="176"/>
                  <a:pt x="53" y="172"/>
                  <a:pt x="53" y="168"/>
                </a:cubicBezTo>
                <a:close/>
                <a:moveTo>
                  <a:pt x="244" y="103"/>
                </a:moveTo>
                <a:cubicBezTo>
                  <a:pt x="240" y="105"/>
                  <a:pt x="239" y="110"/>
                  <a:pt x="242" y="114"/>
                </a:cubicBezTo>
                <a:cubicBezTo>
                  <a:pt x="242" y="114"/>
                  <a:pt x="242" y="114"/>
                  <a:pt x="242" y="114"/>
                </a:cubicBezTo>
                <a:cubicBezTo>
                  <a:pt x="252" y="129"/>
                  <a:pt x="258" y="147"/>
                  <a:pt x="258" y="166"/>
                </a:cubicBezTo>
                <a:cubicBezTo>
                  <a:pt x="258" y="191"/>
                  <a:pt x="248" y="208"/>
                  <a:pt x="237" y="223"/>
                </a:cubicBezTo>
                <a:cubicBezTo>
                  <a:pt x="227" y="238"/>
                  <a:pt x="215" y="249"/>
                  <a:pt x="214" y="266"/>
                </a:cubicBezTo>
                <a:cubicBezTo>
                  <a:pt x="214" y="284"/>
                  <a:pt x="214" y="284"/>
                  <a:pt x="214" y="287"/>
                </a:cubicBezTo>
                <a:cubicBezTo>
                  <a:pt x="206" y="287"/>
                  <a:pt x="190" y="287"/>
                  <a:pt x="168" y="287"/>
                </a:cubicBezTo>
                <a:cubicBezTo>
                  <a:pt x="145" y="287"/>
                  <a:pt x="129" y="287"/>
                  <a:pt x="120" y="287"/>
                </a:cubicBezTo>
                <a:cubicBezTo>
                  <a:pt x="120" y="266"/>
                  <a:pt x="120" y="266"/>
                  <a:pt x="120" y="266"/>
                </a:cubicBezTo>
                <a:cubicBezTo>
                  <a:pt x="120" y="249"/>
                  <a:pt x="107" y="238"/>
                  <a:pt x="97" y="223"/>
                </a:cubicBezTo>
                <a:cubicBezTo>
                  <a:pt x="86" y="208"/>
                  <a:pt x="76" y="191"/>
                  <a:pt x="76" y="166"/>
                </a:cubicBezTo>
                <a:cubicBezTo>
                  <a:pt x="76" y="118"/>
                  <a:pt x="115" y="75"/>
                  <a:pt x="167" y="75"/>
                </a:cubicBezTo>
                <a:cubicBezTo>
                  <a:pt x="188" y="75"/>
                  <a:pt x="206" y="82"/>
                  <a:pt x="221" y="93"/>
                </a:cubicBezTo>
                <a:cubicBezTo>
                  <a:pt x="221" y="93"/>
                  <a:pt x="221" y="93"/>
                  <a:pt x="221" y="93"/>
                </a:cubicBezTo>
                <a:cubicBezTo>
                  <a:pt x="223" y="94"/>
                  <a:pt x="224" y="95"/>
                  <a:pt x="226" y="95"/>
                </a:cubicBezTo>
                <a:cubicBezTo>
                  <a:pt x="228" y="95"/>
                  <a:pt x="231" y="93"/>
                  <a:pt x="232" y="91"/>
                </a:cubicBezTo>
                <a:cubicBezTo>
                  <a:pt x="235" y="88"/>
                  <a:pt x="234" y="83"/>
                  <a:pt x="231" y="80"/>
                </a:cubicBezTo>
                <a:cubicBezTo>
                  <a:pt x="213" y="67"/>
                  <a:pt x="192" y="59"/>
                  <a:pt x="167" y="59"/>
                </a:cubicBezTo>
                <a:cubicBezTo>
                  <a:pt x="106" y="59"/>
                  <a:pt x="61" y="109"/>
                  <a:pt x="60" y="166"/>
                </a:cubicBezTo>
                <a:cubicBezTo>
                  <a:pt x="60" y="195"/>
                  <a:pt x="73" y="216"/>
                  <a:pt x="84" y="232"/>
                </a:cubicBezTo>
                <a:cubicBezTo>
                  <a:pt x="96" y="248"/>
                  <a:pt x="105" y="260"/>
                  <a:pt x="104" y="266"/>
                </a:cubicBezTo>
                <a:cubicBezTo>
                  <a:pt x="104" y="290"/>
                  <a:pt x="104" y="284"/>
                  <a:pt x="104" y="291"/>
                </a:cubicBezTo>
                <a:cubicBezTo>
                  <a:pt x="105" y="298"/>
                  <a:pt x="108" y="302"/>
                  <a:pt x="110" y="305"/>
                </a:cubicBezTo>
                <a:cubicBezTo>
                  <a:pt x="111" y="306"/>
                  <a:pt x="112" y="307"/>
                  <a:pt x="113" y="308"/>
                </a:cubicBezTo>
                <a:cubicBezTo>
                  <a:pt x="113" y="315"/>
                  <a:pt x="113" y="315"/>
                  <a:pt x="113" y="315"/>
                </a:cubicBezTo>
                <a:cubicBezTo>
                  <a:pt x="113" y="320"/>
                  <a:pt x="114" y="323"/>
                  <a:pt x="115" y="325"/>
                </a:cubicBezTo>
                <a:cubicBezTo>
                  <a:pt x="116" y="327"/>
                  <a:pt x="116" y="329"/>
                  <a:pt x="116" y="329"/>
                </a:cubicBezTo>
                <a:cubicBezTo>
                  <a:pt x="109" y="329"/>
                  <a:pt x="109" y="329"/>
                  <a:pt x="109" y="329"/>
                </a:cubicBezTo>
                <a:cubicBezTo>
                  <a:pt x="105" y="329"/>
                  <a:pt x="101" y="333"/>
                  <a:pt x="101" y="337"/>
                </a:cubicBezTo>
                <a:cubicBezTo>
                  <a:pt x="101" y="342"/>
                  <a:pt x="105" y="345"/>
                  <a:pt x="109" y="345"/>
                </a:cubicBezTo>
                <a:cubicBezTo>
                  <a:pt x="116" y="345"/>
                  <a:pt x="116" y="345"/>
                  <a:pt x="116" y="345"/>
                </a:cubicBezTo>
                <a:cubicBezTo>
                  <a:pt x="116" y="348"/>
                  <a:pt x="116" y="348"/>
                  <a:pt x="116" y="348"/>
                </a:cubicBezTo>
                <a:cubicBezTo>
                  <a:pt x="117" y="354"/>
                  <a:pt x="119" y="357"/>
                  <a:pt x="121" y="361"/>
                </a:cubicBezTo>
                <a:cubicBezTo>
                  <a:pt x="125" y="366"/>
                  <a:pt x="130" y="373"/>
                  <a:pt x="135" y="378"/>
                </a:cubicBezTo>
                <a:cubicBezTo>
                  <a:pt x="137" y="381"/>
                  <a:pt x="139" y="383"/>
                  <a:pt x="141" y="385"/>
                </a:cubicBezTo>
                <a:cubicBezTo>
                  <a:pt x="142" y="386"/>
                  <a:pt x="143" y="386"/>
                  <a:pt x="145" y="387"/>
                </a:cubicBezTo>
                <a:cubicBezTo>
                  <a:pt x="146" y="388"/>
                  <a:pt x="147" y="389"/>
                  <a:pt x="150" y="389"/>
                </a:cubicBezTo>
                <a:cubicBezTo>
                  <a:pt x="184" y="389"/>
                  <a:pt x="184" y="389"/>
                  <a:pt x="184" y="389"/>
                </a:cubicBezTo>
                <a:cubicBezTo>
                  <a:pt x="188" y="389"/>
                  <a:pt x="189" y="388"/>
                  <a:pt x="191" y="387"/>
                </a:cubicBezTo>
                <a:cubicBezTo>
                  <a:pt x="197" y="383"/>
                  <a:pt x="202" y="376"/>
                  <a:pt x="208" y="369"/>
                </a:cubicBezTo>
                <a:cubicBezTo>
                  <a:pt x="210" y="366"/>
                  <a:pt x="213" y="362"/>
                  <a:pt x="215" y="359"/>
                </a:cubicBezTo>
                <a:cubicBezTo>
                  <a:pt x="216" y="355"/>
                  <a:pt x="218" y="353"/>
                  <a:pt x="218" y="348"/>
                </a:cubicBezTo>
                <a:cubicBezTo>
                  <a:pt x="218" y="345"/>
                  <a:pt x="218" y="345"/>
                  <a:pt x="218" y="345"/>
                </a:cubicBezTo>
                <a:cubicBezTo>
                  <a:pt x="225" y="345"/>
                  <a:pt x="225" y="345"/>
                  <a:pt x="225" y="345"/>
                </a:cubicBezTo>
                <a:cubicBezTo>
                  <a:pt x="229" y="345"/>
                  <a:pt x="233" y="342"/>
                  <a:pt x="233" y="337"/>
                </a:cubicBezTo>
                <a:cubicBezTo>
                  <a:pt x="233" y="333"/>
                  <a:pt x="229" y="329"/>
                  <a:pt x="225" y="329"/>
                </a:cubicBezTo>
                <a:cubicBezTo>
                  <a:pt x="218" y="329"/>
                  <a:pt x="218" y="329"/>
                  <a:pt x="218" y="329"/>
                </a:cubicBezTo>
                <a:cubicBezTo>
                  <a:pt x="218" y="329"/>
                  <a:pt x="219" y="327"/>
                  <a:pt x="220" y="325"/>
                </a:cubicBezTo>
                <a:cubicBezTo>
                  <a:pt x="220" y="323"/>
                  <a:pt x="222" y="320"/>
                  <a:pt x="222" y="315"/>
                </a:cubicBezTo>
                <a:cubicBezTo>
                  <a:pt x="222" y="308"/>
                  <a:pt x="222" y="308"/>
                  <a:pt x="222" y="308"/>
                </a:cubicBezTo>
                <a:cubicBezTo>
                  <a:pt x="222" y="308"/>
                  <a:pt x="222" y="308"/>
                  <a:pt x="222" y="307"/>
                </a:cubicBezTo>
                <a:cubicBezTo>
                  <a:pt x="225" y="305"/>
                  <a:pt x="230" y="299"/>
                  <a:pt x="230" y="291"/>
                </a:cubicBezTo>
                <a:cubicBezTo>
                  <a:pt x="230" y="282"/>
                  <a:pt x="230" y="290"/>
                  <a:pt x="230" y="266"/>
                </a:cubicBezTo>
                <a:cubicBezTo>
                  <a:pt x="229" y="260"/>
                  <a:pt x="239" y="248"/>
                  <a:pt x="250" y="232"/>
                </a:cubicBezTo>
                <a:cubicBezTo>
                  <a:pt x="262" y="216"/>
                  <a:pt x="274" y="195"/>
                  <a:pt x="274" y="166"/>
                </a:cubicBezTo>
                <a:cubicBezTo>
                  <a:pt x="274" y="144"/>
                  <a:pt x="267" y="122"/>
                  <a:pt x="254" y="105"/>
                </a:cubicBezTo>
                <a:cubicBezTo>
                  <a:pt x="252" y="101"/>
                  <a:pt x="247" y="100"/>
                  <a:pt x="244" y="103"/>
                </a:cubicBezTo>
                <a:close/>
                <a:moveTo>
                  <a:pt x="206" y="306"/>
                </a:moveTo>
                <a:cubicBezTo>
                  <a:pt x="206" y="315"/>
                  <a:pt x="206" y="315"/>
                  <a:pt x="206" y="315"/>
                </a:cubicBezTo>
                <a:cubicBezTo>
                  <a:pt x="206" y="316"/>
                  <a:pt x="206" y="317"/>
                  <a:pt x="205" y="320"/>
                </a:cubicBezTo>
                <a:cubicBezTo>
                  <a:pt x="204" y="322"/>
                  <a:pt x="202" y="325"/>
                  <a:pt x="202" y="330"/>
                </a:cubicBezTo>
                <a:cubicBezTo>
                  <a:pt x="202" y="348"/>
                  <a:pt x="202" y="348"/>
                  <a:pt x="202" y="348"/>
                </a:cubicBezTo>
                <a:cubicBezTo>
                  <a:pt x="202" y="350"/>
                  <a:pt x="197" y="358"/>
                  <a:pt x="192" y="363"/>
                </a:cubicBezTo>
                <a:cubicBezTo>
                  <a:pt x="189" y="367"/>
                  <a:pt x="187" y="370"/>
                  <a:pt x="185" y="371"/>
                </a:cubicBezTo>
                <a:cubicBezTo>
                  <a:pt x="184" y="372"/>
                  <a:pt x="183" y="373"/>
                  <a:pt x="183" y="373"/>
                </a:cubicBezTo>
                <a:cubicBezTo>
                  <a:pt x="152" y="373"/>
                  <a:pt x="152" y="373"/>
                  <a:pt x="152" y="373"/>
                </a:cubicBezTo>
                <a:cubicBezTo>
                  <a:pt x="150" y="371"/>
                  <a:pt x="145" y="366"/>
                  <a:pt x="140" y="360"/>
                </a:cubicBezTo>
                <a:cubicBezTo>
                  <a:pt x="138" y="357"/>
                  <a:pt x="136" y="354"/>
                  <a:pt x="134" y="351"/>
                </a:cubicBezTo>
                <a:cubicBezTo>
                  <a:pt x="133" y="350"/>
                  <a:pt x="133" y="349"/>
                  <a:pt x="132" y="348"/>
                </a:cubicBezTo>
                <a:cubicBezTo>
                  <a:pt x="132" y="348"/>
                  <a:pt x="132" y="348"/>
                  <a:pt x="132" y="348"/>
                </a:cubicBezTo>
                <a:cubicBezTo>
                  <a:pt x="132" y="330"/>
                  <a:pt x="132" y="330"/>
                  <a:pt x="132" y="330"/>
                </a:cubicBezTo>
                <a:cubicBezTo>
                  <a:pt x="132" y="325"/>
                  <a:pt x="131" y="322"/>
                  <a:pt x="130" y="319"/>
                </a:cubicBezTo>
                <a:cubicBezTo>
                  <a:pt x="129" y="318"/>
                  <a:pt x="129" y="317"/>
                  <a:pt x="129" y="316"/>
                </a:cubicBezTo>
                <a:cubicBezTo>
                  <a:pt x="129" y="316"/>
                  <a:pt x="129" y="316"/>
                  <a:pt x="129" y="316"/>
                </a:cubicBezTo>
                <a:cubicBezTo>
                  <a:pt x="129" y="315"/>
                  <a:pt x="129" y="315"/>
                  <a:pt x="129" y="315"/>
                </a:cubicBezTo>
                <a:cubicBezTo>
                  <a:pt x="129" y="306"/>
                  <a:pt x="129" y="306"/>
                  <a:pt x="129" y="306"/>
                </a:cubicBezTo>
                <a:cubicBezTo>
                  <a:pt x="129" y="305"/>
                  <a:pt x="128" y="304"/>
                  <a:pt x="128" y="303"/>
                </a:cubicBezTo>
                <a:cubicBezTo>
                  <a:pt x="137" y="303"/>
                  <a:pt x="151" y="303"/>
                  <a:pt x="168" y="303"/>
                </a:cubicBezTo>
                <a:cubicBezTo>
                  <a:pt x="185" y="303"/>
                  <a:pt x="198" y="303"/>
                  <a:pt x="207" y="303"/>
                </a:cubicBezTo>
                <a:cubicBezTo>
                  <a:pt x="206" y="304"/>
                  <a:pt x="206" y="305"/>
                  <a:pt x="206" y="306"/>
                </a:cubicBezTo>
                <a:close/>
                <a:moveTo>
                  <a:pt x="50" y="208"/>
                </a:moveTo>
                <a:cubicBezTo>
                  <a:pt x="17" y="221"/>
                  <a:pt x="17" y="221"/>
                  <a:pt x="17" y="221"/>
                </a:cubicBezTo>
                <a:cubicBezTo>
                  <a:pt x="13" y="223"/>
                  <a:pt x="11" y="228"/>
                  <a:pt x="13" y="232"/>
                </a:cubicBezTo>
                <a:cubicBezTo>
                  <a:pt x="14" y="235"/>
                  <a:pt x="17" y="237"/>
                  <a:pt x="20" y="237"/>
                </a:cubicBezTo>
                <a:cubicBezTo>
                  <a:pt x="21" y="237"/>
                  <a:pt x="22" y="237"/>
                  <a:pt x="23" y="236"/>
                </a:cubicBezTo>
                <a:cubicBezTo>
                  <a:pt x="56" y="223"/>
                  <a:pt x="56" y="223"/>
                  <a:pt x="56" y="223"/>
                </a:cubicBezTo>
                <a:cubicBezTo>
                  <a:pt x="60" y="221"/>
                  <a:pt x="62" y="216"/>
                  <a:pt x="61" y="212"/>
                </a:cubicBezTo>
                <a:cubicBezTo>
                  <a:pt x="59" y="208"/>
                  <a:pt x="54" y="206"/>
                  <a:pt x="50" y="20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20" name="Freeform 3"/>
          <p:cNvSpPr>
            <a:spLocks noChangeAspect="1" noEditPoints="1"/>
          </p:cNvSpPr>
          <p:nvPr/>
        </p:nvSpPr>
        <p:spPr bwMode="auto">
          <a:xfrm>
            <a:off x="10874374" y="2980253"/>
            <a:ext cx="506413" cy="360362"/>
          </a:xfrm>
          <a:custGeom>
            <a:avLst/>
            <a:gdLst>
              <a:gd name="T0" fmla="*/ 2147483647 w 526"/>
              <a:gd name="T1" fmla="*/ 2147483647 h 374"/>
              <a:gd name="T2" fmla="*/ 2147483647 w 526"/>
              <a:gd name="T3" fmla="*/ 2147483647 h 374"/>
              <a:gd name="T4" fmla="*/ 2147483647 w 526"/>
              <a:gd name="T5" fmla="*/ 2147483647 h 374"/>
              <a:gd name="T6" fmla="*/ 2147483647 w 526"/>
              <a:gd name="T7" fmla="*/ 2147483647 h 374"/>
              <a:gd name="T8" fmla="*/ 2147483647 w 526"/>
              <a:gd name="T9" fmla="*/ 2147483647 h 374"/>
              <a:gd name="T10" fmla="*/ 2147483647 w 526"/>
              <a:gd name="T11" fmla="*/ 2147483647 h 374"/>
              <a:gd name="T12" fmla="*/ 2147483647 w 526"/>
              <a:gd name="T13" fmla="*/ 2147483647 h 374"/>
              <a:gd name="T14" fmla="*/ 2147483647 w 526"/>
              <a:gd name="T15" fmla="*/ 2147483647 h 374"/>
              <a:gd name="T16" fmla="*/ 2147483647 w 526"/>
              <a:gd name="T17" fmla="*/ 2147483647 h 374"/>
              <a:gd name="T18" fmla="*/ 2147483647 w 526"/>
              <a:gd name="T19" fmla="*/ 2147483647 h 374"/>
              <a:gd name="T20" fmla="*/ 2147483647 w 526"/>
              <a:gd name="T21" fmla="*/ 0 h 374"/>
              <a:gd name="T22" fmla="*/ 2147483647 w 526"/>
              <a:gd name="T23" fmla="*/ 2147483647 h 374"/>
              <a:gd name="T24" fmla="*/ 2147483647 w 526"/>
              <a:gd name="T25" fmla="*/ 2147483647 h 374"/>
              <a:gd name="T26" fmla="*/ 2147483647 w 526"/>
              <a:gd name="T27" fmla="*/ 2147483647 h 374"/>
              <a:gd name="T28" fmla="*/ 2147483647 w 526"/>
              <a:gd name="T29" fmla="*/ 2147483647 h 374"/>
              <a:gd name="T30" fmla="*/ 2147483647 w 526"/>
              <a:gd name="T31" fmla="*/ 2147483647 h 374"/>
              <a:gd name="T32" fmla="*/ 2147483647 w 526"/>
              <a:gd name="T33" fmla="*/ 2147483647 h 374"/>
              <a:gd name="T34" fmla="*/ 2147483647 w 526"/>
              <a:gd name="T35" fmla="*/ 2147483647 h 374"/>
              <a:gd name="T36" fmla="*/ 2147483647 w 526"/>
              <a:gd name="T37" fmla="*/ 2147483647 h 374"/>
              <a:gd name="T38" fmla="*/ 2147483647 w 526"/>
              <a:gd name="T39" fmla="*/ 2147483647 h 374"/>
              <a:gd name="T40" fmla="*/ 0 w 526"/>
              <a:gd name="T41" fmla="*/ 2147483647 h 374"/>
              <a:gd name="T42" fmla="*/ 2147483647 w 526"/>
              <a:gd name="T43" fmla="*/ 2147483647 h 374"/>
              <a:gd name="T44" fmla="*/ 2147483647 w 526"/>
              <a:gd name="T45" fmla="*/ 2147483647 h 374"/>
              <a:gd name="T46" fmla="*/ 2147483647 w 526"/>
              <a:gd name="T47" fmla="*/ 2147483647 h 374"/>
              <a:gd name="T48" fmla="*/ 2147483647 w 526"/>
              <a:gd name="T49" fmla="*/ 2147483647 h 374"/>
              <a:gd name="T50" fmla="*/ 2147483647 w 526"/>
              <a:gd name="T51" fmla="*/ 2147483647 h 374"/>
              <a:gd name="T52" fmla="*/ 2147483647 w 526"/>
              <a:gd name="T53" fmla="*/ 2147483647 h 374"/>
              <a:gd name="T54" fmla="*/ 2147483647 w 526"/>
              <a:gd name="T55" fmla="*/ 2147483647 h 374"/>
              <a:gd name="T56" fmla="*/ 2147483647 w 526"/>
              <a:gd name="T57" fmla="*/ 2147483647 h 374"/>
              <a:gd name="T58" fmla="*/ 2147483647 w 526"/>
              <a:gd name="T59" fmla="*/ 2147483647 h 374"/>
              <a:gd name="T60" fmla="*/ 2147483647 w 526"/>
              <a:gd name="T61" fmla="*/ 2147483647 h 374"/>
              <a:gd name="T62" fmla="*/ 2147483647 w 526"/>
              <a:gd name="T63" fmla="*/ 2147483647 h 374"/>
              <a:gd name="T64" fmla="*/ 2147483647 w 526"/>
              <a:gd name="T65" fmla="*/ 2147483647 h 374"/>
              <a:gd name="T66" fmla="*/ 2147483647 w 526"/>
              <a:gd name="T67" fmla="*/ 2147483647 h 374"/>
              <a:gd name="T68" fmla="*/ 2147483647 w 526"/>
              <a:gd name="T69" fmla="*/ 2147483647 h 374"/>
              <a:gd name="T70" fmla="*/ 2147483647 w 526"/>
              <a:gd name="T71" fmla="*/ 2147483647 h 374"/>
              <a:gd name="T72" fmla="*/ 2147483647 w 526"/>
              <a:gd name="T73" fmla="*/ 2147483647 h 374"/>
              <a:gd name="T74" fmla="*/ 2147483647 w 526"/>
              <a:gd name="T75" fmla="*/ 2147483647 h 374"/>
              <a:gd name="T76" fmla="*/ 2147483647 w 526"/>
              <a:gd name="T77" fmla="*/ 2147483647 h 374"/>
              <a:gd name="T78" fmla="*/ 2147483647 w 526"/>
              <a:gd name="T79" fmla="*/ 2147483647 h 374"/>
              <a:gd name="T80" fmla="*/ 2147483647 w 526"/>
              <a:gd name="T81" fmla="*/ 2147483647 h 374"/>
              <a:gd name="T82" fmla="*/ 2147483647 w 526"/>
              <a:gd name="T83" fmla="*/ 2147483647 h 374"/>
              <a:gd name="T84" fmla="*/ 2147483647 w 526"/>
              <a:gd name="T85" fmla="*/ 2147483647 h 374"/>
              <a:gd name="T86" fmla="*/ 2147483647 w 526"/>
              <a:gd name="T87" fmla="*/ 2147483647 h 374"/>
              <a:gd name="T88" fmla="*/ 2147483647 w 526"/>
              <a:gd name="T89" fmla="*/ 2147483647 h 374"/>
              <a:gd name="T90" fmla="*/ 2147483647 w 526"/>
              <a:gd name="T91" fmla="*/ 2147483647 h 374"/>
              <a:gd name="T92" fmla="*/ 2147483647 w 526"/>
              <a:gd name="T93" fmla="*/ 2147483647 h 374"/>
              <a:gd name="T94" fmla="*/ 2147483647 w 526"/>
              <a:gd name="T95" fmla="*/ 2147483647 h 374"/>
              <a:gd name="T96" fmla="*/ 2147483647 w 526"/>
              <a:gd name="T97" fmla="*/ 2147483647 h 374"/>
              <a:gd name="T98" fmla="*/ 2147483647 w 526"/>
              <a:gd name="T99" fmla="*/ 2147483647 h 374"/>
              <a:gd name="T100" fmla="*/ 2147483647 w 526"/>
              <a:gd name="T101" fmla="*/ 2147483647 h 374"/>
              <a:gd name="T102" fmla="*/ 2147483647 w 526"/>
              <a:gd name="T103" fmla="*/ 2147483647 h 374"/>
              <a:gd name="T104" fmla="*/ 2147483647 w 526"/>
              <a:gd name="T105" fmla="*/ 2147483647 h 374"/>
              <a:gd name="T106" fmla="*/ 2147483647 w 526"/>
              <a:gd name="T107" fmla="*/ 2147483647 h 374"/>
              <a:gd name="T108" fmla="*/ 2147483647 w 526"/>
              <a:gd name="T109" fmla="*/ 2147483647 h 374"/>
              <a:gd name="T110" fmla="*/ 2147483647 w 526"/>
              <a:gd name="T111" fmla="*/ 2147483647 h 374"/>
              <a:gd name="T112" fmla="*/ 2147483647 w 526"/>
              <a:gd name="T113" fmla="*/ 2147483647 h 3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6"/>
              <a:gd name="T172" fmla="*/ 0 h 374"/>
              <a:gd name="T173" fmla="*/ 526 w 526"/>
              <a:gd name="T174" fmla="*/ 374 h 3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6" h="374">
                <a:moveTo>
                  <a:pt x="525" y="68"/>
                </a:moveTo>
                <a:cubicBezTo>
                  <a:pt x="525" y="65"/>
                  <a:pt x="523" y="63"/>
                  <a:pt x="521" y="61"/>
                </a:cubicBezTo>
                <a:cubicBezTo>
                  <a:pt x="519" y="60"/>
                  <a:pt x="516" y="59"/>
                  <a:pt x="514" y="61"/>
                </a:cubicBezTo>
                <a:cubicBezTo>
                  <a:pt x="435" y="95"/>
                  <a:pt x="435" y="95"/>
                  <a:pt x="435" y="95"/>
                </a:cubicBezTo>
                <a:cubicBezTo>
                  <a:pt x="432" y="97"/>
                  <a:pt x="430" y="99"/>
                  <a:pt x="430" y="102"/>
                </a:cubicBezTo>
                <a:cubicBezTo>
                  <a:pt x="430" y="105"/>
                  <a:pt x="431" y="108"/>
                  <a:pt x="434" y="110"/>
                </a:cubicBezTo>
                <a:cubicBezTo>
                  <a:pt x="452" y="120"/>
                  <a:pt x="452" y="120"/>
                  <a:pt x="452" y="120"/>
                </a:cubicBezTo>
                <a:cubicBezTo>
                  <a:pt x="443" y="139"/>
                  <a:pt x="428" y="161"/>
                  <a:pt x="411" y="182"/>
                </a:cubicBezTo>
                <a:cubicBezTo>
                  <a:pt x="411" y="67"/>
                  <a:pt x="411" y="67"/>
                  <a:pt x="411" y="67"/>
                </a:cubicBezTo>
                <a:cubicBezTo>
                  <a:pt x="411" y="63"/>
                  <a:pt x="408" y="59"/>
                  <a:pt x="403" y="59"/>
                </a:cubicBezTo>
                <a:cubicBezTo>
                  <a:pt x="399" y="59"/>
                  <a:pt x="395" y="63"/>
                  <a:pt x="395" y="67"/>
                </a:cubicBezTo>
                <a:cubicBezTo>
                  <a:pt x="395" y="201"/>
                  <a:pt x="395" y="201"/>
                  <a:pt x="395" y="201"/>
                </a:cubicBezTo>
                <a:cubicBezTo>
                  <a:pt x="376" y="223"/>
                  <a:pt x="353" y="245"/>
                  <a:pt x="331" y="262"/>
                </a:cubicBezTo>
                <a:cubicBezTo>
                  <a:pt x="331" y="17"/>
                  <a:pt x="331" y="17"/>
                  <a:pt x="331" y="17"/>
                </a:cubicBezTo>
                <a:cubicBezTo>
                  <a:pt x="331" y="16"/>
                  <a:pt x="332" y="16"/>
                  <a:pt x="332" y="16"/>
                </a:cubicBezTo>
                <a:cubicBezTo>
                  <a:pt x="394" y="16"/>
                  <a:pt x="394" y="16"/>
                  <a:pt x="394" y="16"/>
                </a:cubicBezTo>
                <a:cubicBezTo>
                  <a:pt x="395" y="16"/>
                  <a:pt x="395" y="16"/>
                  <a:pt x="395" y="17"/>
                </a:cubicBezTo>
                <a:cubicBezTo>
                  <a:pt x="395" y="31"/>
                  <a:pt x="395" y="31"/>
                  <a:pt x="395" y="31"/>
                </a:cubicBezTo>
                <a:cubicBezTo>
                  <a:pt x="395" y="35"/>
                  <a:pt x="399" y="39"/>
                  <a:pt x="403" y="39"/>
                </a:cubicBezTo>
                <a:cubicBezTo>
                  <a:pt x="408" y="39"/>
                  <a:pt x="411" y="35"/>
                  <a:pt x="411" y="31"/>
                </a:cubicBezTo>
                <a:cubicBezTo>
                  <a:pt x="411" y="17"/>
                  <a:pt x="411" y="17"/>
                  <a:pt x="411" y="17"/>
                </a:cubicBezTo>
                <a:cubicBezTo>
                  <a:pt x="411" y="7"/>
                  <a:pt x="404" y="0"/>
                  <a:pt x="394" y="0"/>
                </a:cubicBezTo>
                <a:cubicBezTo>
                  <a:pt x="332" y="0"/>
                  <a:pt x="332" y="0"/>
                  <a:pt x="332" y="0"/>
                </a:cubicBezTo>
                <a:cubicBezTo>
                  <a:pt x="323" y="0"/>
                  <a:pt x="315" y="7"/>
                  <a:pt x="315" y="17"/>
                </a:cubicBezTo>
                <a:cubicBezTo>
                  <a:pt x="315" y="274"/>
                  <a:pt x="315" y="274"/>
                  <a:pt x="315" y="274"/>
                </a:cubicBezTo>
                <a:cubicBezTo>
                  <a:pt x="312" y="276"/>
                  <a:pt x="309" y="278"/>
                  <a:pt x="306" y="280"/>
                </a:cubicBezTo>
                <a:cubicBezTo>
                  <a:pt x="307" y="73"/>
                  <a:pt x="307" y="73"/>
                  <a:pt x="307" y="73"/>
                </a:cubicBezTo>
                <a:cubicBezTo>
                  <a:pt x="306" y="64"/>
                  <a:pt x="299" y="56"/>
                  <a:pt x="289" y="56"/>
                </a:cubicBezTo>
                <a:cubicBezTo>
                  <a:pt x="227" y="56"/>
                  <a:pt x="227" y="56"/>
                  <a:pt x="227" y="56"/>
                </a:cubicBezTo>
                <a:cubicBezTo>
                  <a:pt x="218" y="56"/>
                  <a:pt x="210" y="64"/>
                  <a:pt x="210" y="73"/>
                </a:cubicBezTo>
                <a:cubicBezTo>
                  <a:pt x="210" y="323"/>
                  <a:pt x="210" y="323"/>
                  <a:pt x="210" y="323"/>
                </a:cubicBezTo>
                <a:cubicBezTo>
                  <a:pt x="207" y="324"/>
                  <a:pt x="204" y="325"/>
                  <a:pt x="202" y="326"/>
                </a:cubicBezTo>
                <a:cubicBezTo>
                  <a:pt x="202" y="130"/>
                  <a:pt x="202" y="130"/>
                  <a:pt x="202" y="130"/>
                </a:cubicBezTo>
                <a:cubicBezTo>
                  <a:pt x="202" y="120"/>
                  <a:pt x="194" y="112"/>
                  <a:pt x="184" y="112"/>
                </a:cubicBezTo>
                <a:cubicBezTo>
                  <a:pt x="123" y="112"/>
                  <a:pt x="123" y="112"/>
                  <a:pt x="123" y="112"/>
                </a:cubicBezTo>
                <a:cubicBezTo>
                  <a:pt x="113" y="112"/>
                  <a:pt x="105" y="120"/>
                  <a:pt x="105" y="130"/>
                </a:cubicBezTo>
                <a:cubicBezTo>
                  <a:pt x="105" y="347"/>
                  <a:pt x="105" y="347"/>
                  <a:pt x="105" y="347"/>
                </a:cubicBezTo>
                <a:cubicBezTo>
                  <a:pt x="102" y="347"/>
                  <a:pt x="99" y="348"/>
                  <a:pt x="97" y="348"/>
                </a:cubicBezTo>
                <a:cubicBezTo>
                  <a:pt x="97" y="186"/>
                  <a:pt x="97" y="186"/>
                  <a:pt x="97" y="186"/>
                </a:cubicBezTo>
                <a:cubicBezTo>
                  <a:pt x="97" y="177"/>
                  <a:pt x="89" y="169"/>
                  <a:pt x="79" y="169"/>
                </a:cubicBezTo>
                <a:cubicBezTo>
                  <a:pt x="18" y="169"/>
                  <a:pt x="18" y="169"/>
                  <a:pt x="18" y="169"/>
                </a:cubicBezTo>
                <a:cubicBezTo>
                  <a:pt x="8" y="169"/>
                  <a:pt x="0" y="177"/>
                  <a:pt x="0" y="186"/>
                </a:cubicBezTo>
                <a:cubicBezTo>
                  <a:pt x="0" y="355"/>
                  <a:pt x="0" y="355"/>
                  <a:pt x="0" y="355"/>
                </a:cubicBezTo>
                <a:cubicBezTo>
                  <a:pt x="0" y="365"/>
                  <a:pt x="7" y="372"/>
                  <a:pt x="16" y="373"/>
                </a:cubicBezTo>
                <a:cubicBezTo>
                  <a:pt x="17" y="373"/>
                  <a:pt x="17" y="373"/>
                  <a:pt x="17" y="373"/>
                </a:cubicBezTo>
                <a:cubicBezTo>
                  <a:pt x="17" y="373"/>
                  <a:pt x="34" y="374"/>
                  <a:pt x="60" y="374"/>
                </a:cubicBezTo>
                <a:cubicBezTo>
                  <a:pt x="76" y="374"/>
                  <a:pt x="96" y="373"/>
                  <a:pt x="118" y="372"/>
                </a:cubicBezTo>
                <a:cubicBezTo>
                  <a:pt x="119" y="372"/>
                  <a:pt x="121" y="373"/>
                  <a:pt x="123" y="373"/>
                </a:cubicBezTo>
                <a:cubicBezTo>
                  <a:pt x="184" y="373"/>
                  <a:pt x="184" y="373"/>
                  <a:pt x="184" y="373"/>
                </a:cubicBezTo>
                <a:cubicBezTo>
                  <a:pt x="191" y="373"/>
                  <a:pt x="197" y="369"/>
                  <a:pt x="200" y="363"/>
                </a:cubicBezTo>
                <a:cubicBezTo>
                  <a:pt x="203" y="363"/>
                  <a:pt x="207" y="362"/>
                  <a:pt x="211" y="361"/>
                </a:cubicBezTo>
                <a:cubicBezTo>
                  <a:pt x="214" y="368"/>
                  <a:pt x="220" y="373"/>
                  <a:pt x="227" y="373"/>
                </a:cubicBezTo>
                <a:cubicBezTo>
                  <a:pt x="289" y="373"/>
                  <a:pt x="289" y="373"/>
                  <a:pt x="289" y="373"/>
                </a:cubicBezTo>
                <a:cubicBezTo>
                  <a:pt x="299" y="373"/>
                  <a:pt x="306" y="365"/>
                  <a:pt x="306" y="355"/>
                </a:cubicBezTo>
                <a:cubicBezTo>
                  <a:pt x="306" y="335"/>
                  <a:pt x="306" y="335"/>
                  <a:pt x="306" y="335"/>
                </a:cubicBezTo>
                <a:cubicBezTo>
                  <a:pt x="307" y="335"/>
                  <a:pt x="307" y="334"/>
                  <a:pt x="308" y="334"/>
                </a:cubicBezTo>
                <a:cubicBezTo>
                  <a:pt x="310" y="333"/>
                  <a:pt x="313" y="332"/>
                  <a:pt x="315" y="331"/>
                </a:cubicBezTo>
                <a:cubicBezTo>
                  <a:pt x="315" y="355"/>
                  <a:pt x="315" y="355"/>
                  <a:pt x="315" y="355"/>
                </a:cubicBezTo>
                <a:cubicBezTo>
                  <a:pt x="315" y="365"/>
                  <a:pt x="323" y="373"/>
                  <a:pt x="332" y="373"/>
                </a:cubicBezTo>
                <a:cubicBezTo>
                  <a:pt x="394" y="373"/>
                  <a:pt x="394" y="373"/>
                  <a:pt x="394" y="373"/>
                </a:cubicBezTo>
                <a:cubicBezTo>
                  <a:pt x="404" y="373"/>
                  <a:pt x="411" y="365"/>
                  <a:pt x="411" y="355"/>
                </a:cubicBezTo>
                <a:cubicBezTo>
                  <a:pt x="411" y="273"/>
                  <a:pt x="411" y="273"/>
                  <a:pt x="411" y="273"/>
                </a:cubicBezTo>
                <a:cubicBezTo>
                  <a:pt x="461" y="234"/>
                  <a:pt x="490" y="195"/>
                  <a:pt x="501" y="176"/>
                </a:cubicBezTo>
                <a:cubicBezTo>
                  <a:pt x="511" y="191"/>
                  <a:pt x="511" y="191"/>
                  <a:pt x="511" y="191"/>
                </a:cubicBezTo>
                <a:cubicBezTo>
                  <a:pt x="513" y="194"/>
                  <a:pt x="517" y="195"/>
                  <a:pt x="520" y="194"/>
                </a:cubicBezTo>
                <a:cubicBezTo>
                  <a:pt x="524" y="193"/>
                  <a:pt x="526" y="190"/>
                  <a:pt x="526" y="186"/>
                </a:cubicBezTo>
                <a:lnTo>
                  <a:pt x="525" y="68"/>
                </a:lnTo>
                <a:close/>
                <a:moveTo>
                  <a:pt x="226" y="73"/>
                </a:moveTo>
                <a:cubicBezTo>
                  <a:pt x="226" y="73"/>
                  <a:pt x="227" y="72"/>
                  <a:pt x="227" y="72"/>
                </a:cubicBezTo>
                <a:cubicBezTo>
                  <a:pt x="289" y="72"/>
                  <a:pt x="289" y="72"/>
                  <a:pt x="289" y="72"/>
                </a:cubicBezTo>
                <a:cubicBezTo>
                  <a:pt x="290" y="72"/>
                  <a:pt x="290" y="73"/>
                  <a:pt x="290" y="73"/>
                </a:cubicBezTo>
                <a:cubicBezTo>
                  <a:pt x="290" y="290"/>
                  <a:pt x="290" y="290"/>
                  <a:pt x="290" y="290"/>
                </a:cubicBezTo>
                <a:cubicBezTo>
                  <a:pt x="271" y="301"/>
                  <a:pt x="249" y="310"/>
                  <a:pt x="226" y="318"/>
                </a:cubicBezTo>
                <a:lnTo>
                  <a:pt x="226" y="73"/>
                </a:lnTo>
                <a:close/>
                <a:moveTo>
                  <a:pt x="123" y="128"/>
                </a:moveTo>
                <a:cubicBezTo>
                  <a:pt x="184" y="128"/>
                  <a:pt x="184" y="128"/>
                  <a:pt x="184" y="128"/>
                </a:cubicBezTo>
                <a:cubicBezTo>
                  <a:pt x="185" y="128"/>
                  <a:pt x="186" y="129"/>
                  <a:pt x="186" y="130"/>
                </a:cubicBezTo>
                <a:cubicBezTo>
                  <a:pt x="186" y="330"/>
                  <a:pt x="186" y="330"/>
                  <a:pt x="186" y="330"/>
                </a:cubicBezTo>
                <a:cubicBezTo>
                  <a:pt x="164" y="336"/>
                  <a:pt x="142" y="341"/>
                  <a:pt x="121" y="344"/>
                </a:cubicBezTo>
                <a:cubicBezTo>
                  <a:pt x="121" y="130"/>
                  <a:pt x="121" y="130"/>
                  <a:pt x="121" y="130"/>
                </a:cubicBezTo>
                <a:cubicBezTo>
                  <a:pt x="121" y="129"/>
                  <a:pt x="122" y="128"/>
                  <a:pt x="123" y="128"/>
                </a:cubicBezTo>
                <a:close/>
                <a:moveTo>
                  <a:pt x="16" y="186"/>
                </a:moveTo>
                <a:cubicBezTo>
                  <a:pt x="16" y="185"/>
                  <a:pt x="17" y="185"/>
                  <a:pt x="18" y="185"/>
                </a:cubicBezTo>
                <a:cubicBezTo>
                  <a:pt x="79" y="185"/>
                  <a:pt x="79" y="185"/>
                  <a:pt x="79" y="185"/>
                </a:cubicBezTo>
                <a:cubicBezTo>
                  <a:pt x="80" y="185"/>
                  <a:pt x="81" y="185"/>
                  <a:pt x="81" y="186"/>
                </a:cubicBezTo>
                <a:cubicBezTo>
                  <a:pt x="81" y="351"/>
                  <a:pt x="81" y="351"/>
                  <a:pt x="81" y="351"/>
                </a:cubicBezTo>
                <a:cubicBezTo>
                  <a:pt x="68" y="352"/>
                  <a:pt x="56" y="354"/>
                  <a:pt x="46" y="354"/>
                </a:cubicBezTo>
                <a:cubicBezTo>
                  <a:pt x="30" y="356"/>
                  <a:pt x="19" y="357"/>
                  <a:pt x="18" y="357"/>
                </a:cubicBezTo>
                <a:cubicBezTo>
                  <a:pt x="17" y="357"/>
                  <a:pt x="16" y="356"/>
                  <a:pt x="16" y="355"/>
                </a:cubicBezTo>
                <a:lnTo>
                  <a:pt x="16" y="186"/>
                </a:lnTo>
                <a:close/>
                <a:moveTo>
                  <a:pt x="290" y="355"/>
                </a:moveTo>
                <a:cubicBezTo>
                  <a:pt x="290" y="356"/>
                  <a:pt x="290" y="357"/>
                  <a:pt x="289" y="357"/>
                </a:cubicBezTo>
                <a:cubicBezTo>
                  <a:pt x="235" y="357"/>
                  <a:pt x="235" y="357"/>
                  <a:pt x="235" y="357"/>
                </a:cubicBezTo>
                <a:cubicBezTo>
                  <a:pt x="254" y="353"/>
                  <a:pt x="273" y="347"/>
                  <a:pt x="290" y="341"/>
                </a:cubicBezTo>
                <a:lnTo>
                  <a:pt x="290" y="355"/>
                </a:lnTo>
                <a:close/>
                <a:moveTo>
                  <a:pt x="395" y="355"/>
                </a:moveTo>
                <a:cubicBezTo>
                  <a:pt x="395" y="356"/>
                  <a:pt x="395" y="357"/>
                  <a:pt x="394" y="357"/>
                </a:cubicBezTo>
                <a:cubicBezTo>
                  <a:pt x="332" y="357"/>
                  <a:pt x="332" y="357"/>
                  <a:pt x="332" y="357"/>
                </a:cubicBezTo>
                <a:cubicBezTo>
                  <a:pt x="332" y="357"/>
                  <a:pt x="331" y="356"/>
                  <a:pt x="331" y="355"/>
                </a:cubicBezTo>
                <a:cubicBezTo>
                  <a:pt x="331" y="323"/>
                  <a:pt x="331" y="323"/>
                  <a:pt x="331" y="323"/>
                </a:cubicBezTo>
                <a:cubicBezTo>
                  <a:pt x="355" y="312"/>
                  <a:pt x="377" y="299"/>
                  <a:pt x="395" y="285"/>
                </a:cubicBezTo>
                <a:lnTo>
                  <a:pt x="395" y="355"/>
                </a:lnTo>
                <a:close/>
                <a:moveTo>
                  <a:pt x="507" y="157"/>
                </a:moveTo>
                <a:cubicBezTo>
                  <a:pt x="506" y="155"/>
                  <a:pt x="503" y="153"/>
                  <a:pt x="500" y="154"/>
                </a:cubicBezTo>
                <a:cubicBezTo>
                  <a:pt x="497" y="154"/>
                  <a:pt x="495" y="155"/>
                  <a:pt x="494" y="158"/>
                </a:cubicBezTo>
                <a:cubicBezTo>
                  <a:pt x="494" y="158"/>
                  <a:pt x="493" y="159"/>
                  <a:pt x="491" y="162"/>
                </a:cubicBezTo>
                <a:cubicBezTo>
                  <a:pt x="480" y="182"/>
                  <a:pt x="425" y="267"/>
                  <a:pt x="301" y="319"/>
                </a:cubicBezTo>
                <a:cubicBezTo>
                  <a:pt x="260" y="337"/>
                  <a:pt x="210" y="347"/>
                  <a:pt x="164" y="352"/>
                </a:cubicBezTo>
                <a:cubicBezTo>
                  <a:pt x="212" y="341"/>
                  <a:pt x="264" y="325"/>
                  <a:pt x="305" y="300"/>
                </a:cubicBezTo>
                <a:cubicBezTo>
                  <a:pt x="368" y="262"/>
                  <a:pt x="442" y="182"/>
                  <a:pt x="469" y="120"/>
                </a:cubicBezTo>
                <a:cubicBezTo>
                  <a:pt x="471" y="117"/>
                  <a:pt x="469" y="112"/>
                  <a:pt x="466" y="110"/>
                </a:cubicBezTo>
                <a:cubicBezTo>
                  <a:pt x="455" y="104"/>
                  <a:pt x="455" y="104"/>
                  <a:pt x="455" y="104"/>
                </a:cubicBezTo>
                <a:cubicBezTo>
                  <a:pt x="509" y="80"/>
                  <a:pt x="509" y="80"/>
                  <a:pt x="509" y="80"/>
                </a:cubicBezTo>
                <a:cubicBezTo>
                  <a:pt x="510" y="161"/>
                  <a:pt x="510" y="161"/>
                  <a:pt x="510" y="161"/>
                </a:cubicBezTo>
                <a:lnTo>
                  <a:pt x="507" y="157"/>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21" name="Freeform 3"/>
          <p:cNvSpPr>
            <a:spLocks noChangeAspect="1" noEditPoints="1"/>
          </p:cNvSpPr>
          <p:nvPr/>
        </p:nvSpPr>
        <p:spPr bwMode="auto">
          <a:xfrm>
            <a:off x="5483224" y="1375292"/>
            <a:ext cx="1335088" cy="735013"/>
          </a:xfrm>
          <a:custGeom>
            <a:avLst/>
            <a:gdLst>
              <a:gd name="T0" fmla="*/ 2147483647 w 462"/>
              <a:gd name="T1" fmla="*/ 2147483647 h 310"/>
              <a:gd name="T2" fmla="*/ 2147483647 w 462"/>
              <a:gd name="T3" fmla="*/ 2147483647 h 310"/>
              <a:gd name="T4" fmla="*/ 2147483647 w 462"/>
              <a:gd name="T5" fmla="*/ 2147483647 h 310"/>
              <a:gd name="T6" fmla="*/ 2147483647 w 462"/>
              <a:gd name="T7" fmla="*/ 2147483647 h 310"/>
              <a:gd name="T8" fmla="*/ 2147483647 w 462"/>
              <a:gd name="T9" fmla="*/ 2147483647 h 310"/>
              <a:gd name="T10" fmla="*/ 2147483647 w 462"/>
              <a:gd name="T11" fmla="*/ 2147483647 h 310"/>
              <a:gd name="T12" fmla="*/ 2147483647 w 462"/>
              <a:gd name="T13" fmla="*/ 2147483647 h 310"/>
              <a:gd name="T14" fmla="*/ 2147483647 w 462"/>
              <a:gd name="T15" fmla="*/ 2147483647 h 310"/>
              <a:gd name="T16" fmla="*/ 2147483647 w 462"/>
              <a:gd name="T17" fmla="*/ 2147483647 h 310"/>
              <a:gd name="T18" fmla="*/ 2147483647 w 462"/>
              <a:gd name="T19" fmla="*/ 2147483647 h 310"/>
              <a:gd name="T20" fmla="*/ 2147483647 w 462"/>
              <a:gd name="T21" fmla="*/ 2147483647 h 310"/>
              <a:gd name="T22" fmla="*/ 2147483647 w 462"/>
              <a:gd name="T23" fmla="*/ 2147483647 h 310"/>
              <a:gd name="T24" fmla="*/ 2147483647 w 462"/>
              <a:gd name="T25" fmla="*/ 2147483647 h 310"/>
              <a:gd name="T26" fmla="*/ 2147483647 w 462"/>
              <a:gd name="T27" fmla="*/ 2147483647 h 310"/>
              <a:gd name="T28" fmla="*/ 2147483647 w 462"/>
              <a:gd name="T29" fmla="*/ 2147483647 h 310"/>
              <a:gd name="T30" fmla="*/ 2147483647 w 462"/>
              <a:gd name="T31" fmla="*/ 2147483647 h 310"/>
              <a:gd name="T32" fmla="*/ 2147483647 w 462"/>
              <a:gd name="T33" fmla="*/ 2147483647 h 310"/>
              <a:gd name="T34" fmla="*/ 2147483647 w 462"/>
              <a:gd name="T35" fmla="*/ 2147483647 h 310"/>
              <a:gd name="T36" fmla="*/ 2147483647 w 462"/>
              <a:gd name="T37" fmla="*/ 2147483647 h 310"/>
              <a:gd name="T38" fmla="*/ 2147483647 w 462"/>
              <a:gd name="T39" fmla="*/ 2147483647 h 310"/>
              <a:gd name="T40" fmla="*/ 2147483647 w 462"/>
              <a:gd name="T41" fmla="*/ 2147483647 h 310"/>
              <a:gd name="T42" fmla="*/ 2147483647 w 462"/>
              <a:gd name="T43" fmla="*/ 2147483647 h 310"/>
              <a:gd name="T44" fmla="*/ 2147483647 w 462"/>
              <a:gd name="T45" fmla="*/ 2147483647 h 310"/>
              <a:gd name="T46" fmla="*/ 2147483647 w 462"/>
              <a:gd name="T47" fmla="*/ 2147483647 h 310"/>
              <a:gd name="T48" fmla="*/ 2147483647 w 462"/>
              <a:gd name="T49" fmla="*/ 2147483647 h 310"/>
              <a:gd name="T50" fmla="*/ 2147483647 w 462"/>
              <a:gd name="T51" fmla="*/ 2147483647 h 310"/>
              <a:gd name="T52" fmla="*/ 2147483647 w 462"/>
              <a:gd name="T53" fmla="*/ 2147483647 h 310"/>
              <a:gd name="T54" fmla="*/ 2147483647 w 462"/>
              <a:gd name="T55" fmla="*/ 2147483647 h 310"/>
              <a:gd name="T56" fmla="*/ 2147483647 w 462"/>
              <a:gd name="T57" fmla="*/ 2147483647 h 310"/>
              <a:gd name="T58" fmla="*/ 2147483647 w 462"/>
              <a:gd name="T59" fmla="*/ 2147483647 h 310"/>
              <a:gd name="T60" fmla="*/ 2147483647 w 462"/>
              <a:gd name="T61" fmla="*/ 2147483647 h 310"/>
              <a:gd name="T62" fmla="*/ 2147483647 w 462"/>
              <a:gd name="T63" fmla="*/ 2147483647 h 310"/>
              <a:gd name="T64" fmla="*/ 2147483647 w 462"/>
              <a:gd name="T65" fmla="*/ 2147483647 h 310"/>
              <a:gd name="T66" fmla="*/ 2147483647 w 462"/>
              <a:gd name="T67" fmla="*/ 2147483647 h 310"/>
              <a:gd name="T68" fmla="*/ 2147483647 w 462"/>
              <a:gd name="T69" fmla="*/ 2147483647 h 310"/>
              <a:gd name="T70" fmla="*/ 2147483647 w 462"/>
              <a:gd name="T71" fmla="*/ 2147483647 h 310"/>
              <a:gd name="T72" fmla="*/ 2147483647 w 462"/>
              <a:gd name="T73" fmla="*/ 2147483647 h 310"/>
              <a:gd name="T74" fmla="*/ 2147483647 w 462"/>
              <a:gd name="T75" fmla="*/ 2147483647 h 310"/>
              <a:gd name="T76" fmla="*/ 2147483647 w 462"/>
              <a:gd name="T77" fmla="*/ 2147483647 h 310"/>
              <a:gd name="T78" fmla="*/ 2147483647 w 462"/>
              <a:gd name="T79" fmla="*/ 2147483647 h 310"/>
              <a:gd name="T80" fmla="*/ 2147483647 w 462"/>
              <a:gd name="T81" fmla="*/ 2147483647 h 310"/>
              <a:gd name="T82" fmla="*/ 2147483647 w 462"/>
              <a:gd name="T83" fmla="*/ 2147483647 h 310"/>
              <a:gd name="T84" fmla="*/ 2147483647 w 462"/>
              <a:gd name="T85" fmla="*/ 2147483647 h 310"/>
              <a:gd name="T86" fmla="*/ 2147483647 w 462"/>
              <a:gd name="T87" fmla="*/ 2147483647 h 310"/>
              <a:gd name="T88" fmla="*/ 2147483647 w 462"/>
              <a:gd name="T89" fmla="*/ 2147483647 h 310"/>
              <a:gd name="T90" fmla="*/ 2147483647 w 462"/>
              <a:gd name="T91" fmla="*/ 2147483647 h 310"/>
              <a:gd name="T92" fmla="*/ 2147483647 w 462"/>
              <a:gd name="T93" fmla="*/ 2147483647 h 310"/>
              <a:gd name="T94" fmla="*/ 2147483647 w 462"/>
              <a:gd name="T95" fmla="*/ 2147483647 h 310"/>
              <a:gd name="T96" fmla="*/ 2147483647 w 462"/>
              <a:gd name="T97" fmla="*/ 2147483647 h 310"/>
              <a:gd name="T98" fmla="*/ 2147483647 w 462"/>
              <a:gd name="T99" fmla="*/ 2147483647 h 310"/>
              <a:gd name="T100" fmla="*/ 2147483647 w 462"/>
              <a:gd name="T101" fmla="*/ 2147483647 h 310"/>
              <a:gd name="T102" fmla="*/ 2147483647 w 462"/>
              <a:gd name="T103" fmla="*/ 2147483647 h 310"/>
              <a:gd name="T104" fmla="*/ 2147483647 w 462"/>
              <a:gd name="T105" fmla="*/ 2147483647 h 310"/>
              <a:gd name="T106" fmla="*/ 2147483647 w 462"/>
              <a:gd name="T107" fmla="*/ 2147483647 h 310"/>
              <a:gd name="T108" fmla="*/ 2147483647 w 462"/>
              <a:gd name="T109" fmla="*/ 2147483647 h 310"/>
              <a:gd name="T110" fmla="*/ 2147483647 w 462"/>
              <a:gd name="T111" fmla="*/ 2147483647 h 310"/>
              <a:gd name="T112" fmla="*/ 2147483647 w 462"/>
              <a:gd name="T113" fmla="*/ 2147483647 h 310"/>
              <a:gd name="T114" fmla="*/ 2147483647 w 462"/>
              <a:gd name="T115" fmla="*/ 2147483647 h 310"/>
              <a:gd name="T116" fmla="*/ 2147483647 w 462"/>
              <a:gd name="T117" fmla="*/ 2147483647 h 310"/>
              <a:gd name="T118" fmla="*/ 2147483647 w 462"/>
              <a:gd name="T119" fmla="*/ 2147483647 h 310"/>
              <a:gd name="T120" fmla="*/ 2147483647 w 462"/>
              <a:gd name="T121" fmla="*/ 2147483647 h 3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2"/>
              <a:gd name="T184" fmla="*/ 0 h 310"/>
              <a:gd name="T185" fmla="*/ 462 w 462"/>
              <a:gd name="T186" fmla="*/ 310 h 3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2" h="310">
                <a:moveTo>
                  <a:pt x="449" y="164"/>
                </a:moveTo>
                <a:cubicBezTo>
                  <a:pt x="444" y="158"/>
                  <a:pt x="438" y="152"/>
                  <a:pt x="432" y="148"/>
                </a:cubicBezTo>
                <a:cubicBezTo>
                  <a:pt x="440" y="138"/>
                  <a:pt x="445" y="125"/>
                  <a:pt x="445" y="111"/>
                </a:cubicBezTo>
                <a:cubicBezTo>
                  <a:pt x="445" y="101"/>
                  <a:pt x="442" y="92"/>
                  <a:pt x="439" y="85"/>
                </a:cubicBezTo>
                <a:cubicBezTo>
                  <a:pt x="433" y="71"/>
                  <a:pt x="422" y="61"/>
                  <a:pt x="409" y="55"/>
                </a:cubicBezTo>
                <a:cubicBezTo>
                  <a:pt x="401" y="51"/>
                  <a:pt x="392" y="49"/>
                  <a:pt x="383" y="49"/>
                </a:cubicBezTo>
                <a:cubicBezTo>
                  <a:pt x="349" y="49"/>
                  <a:pt x="321" y="77"/>
                  <a:pt x="321" y="111"/>
                </a:cubicBezTo>
                <a:cubicBezTo>
                  <a:pt x="321" y="125"/>
                  <a:pt x="326" y="138"/>
                  <a:pt x="334" y="149"/>
                </a:cubicBezTo>
                <a:cubicBezTo>
                  <a:pt x="330" y="151"/>
                  <a:pt x="325" y="154"/>
                  <a:pt x="322" y="158"/>
                </a:cubicBezTo>
                <a:cubicBezTo>
                  <a:pt x="321" y="157"/>
                  <a:pt x="320" y="155"/>
                  <a:pt x="318" y="153"/>
                </a:cubicBezTo>
                <a:cubicBezTo>
                  <a:pt x="312" y="144"/>
                  <a:pt x="303" y="136"/>
                  <a:pt x="293" y="131"/>
                </a:cubicBezTo>
                <a:cubicBezTo>
                  <a:pt x="305" y="117"/>
                  <a:pt x="312" y="99"/>
                  <a:pt x="312" y="80"/>
                </a:cubicBezTo>
                <a:cubicBezTo>
                  <a:pt x="312" y="68"/>
                  <a:pt x="309" y="56"/>
                  <a:pt x="304" y="46"/>
                </a:cubicBezTo>
                <a:cubicBezTo>
                  <a:pt x="302" y="42"/>
                  <a:pt x="301" y="39"/>
                  <a:pt x="299" y="36"/>
                </a:cubicBezTo>
                <a:cubicBezTo>
                  <a:pt x="296" y="32"/>
                  <a:pt x="291" y="31"/>
                  <a:pt x="288" y="34"/>
                </a:cubicBezTo>
                <a:cubicBezTo>
                  <a:pt x="284" y="36"/>
                  <a:pt x="283" y="41"/>
                  <a:pt x="285" y="45"/>
                </a:cubicBezTo>
                <a:cubicBezTo>
                  <a:pt x="287" y="47"/>
                  <a:pt x="288" y="50"/>
                  <a:pt x="290" y="53"/>
                </a:cubicBezTo>
                <a:cubicBezTo>
                  <a:pt x="293" y="61"/>
                  <a:pt x="296" y="70"/>
                  <a:pt x="296" y="80"/>
                </a:cubicBezTo>
                <a:cubicBezTo>
                  <a:pt x="296" y="99"/>
                  <a:pt x="287" y="117"/>
                  <a:pt x="273" y="128"/>
                </a:cubicBezTo>
                <a:cubicBezTo>
                  <a:pt x="272" y="129"/>
                  <a:pt x="271" y="130"/>
                  <a:pt x="270" y="131"/>
                </a:cubicBezTo>
                <a:cubicBezTo>
                  <a:pt x="270" y="131"/>
                  <a:pt x="269" y="132"/>
                  <a:pt x="269" y="132"/>
                </a:cubicBezTo>
                <a:cubicBezTo>
                  <a:pt x="268" y="133"/>
                  <a:pt x="267" y="133"/>
                  <a:pt x="265" y="134"/>
                </a:cubicBezTo>
                <a:cubicBezTo>
                  <a:pt x="265" y="134"/>
                  <a:pt x="264" y="135"/>
                  <a:pt x="263" y="135"/>
                </a:cubicBezTo>
                <a:cubicBezTo>
                  <a:pt x="263" y="136"/>
                  <a:pt x="262" y="136"/>
                  <a:pt x="261" y="137"/>
                </a:cubicBezTo>
                <a:cubicBezTo>
                  <a:pt x="260" y="137"/>
                  <a:pt x="259" y="138"/>
                  <a:pt x="258" y="138"/>
                </a:cubicBezTo>
                <a:cubicBezTo>
                  <a:pt x="257" y="139"/>
                  <a:pt x="256" y="139"/>
                  <a:pt x="255" y="139"/>
                </a:cubicBezTo>
                <a:cubicBezTo>
                  <a:pt x="254" y="140"/>
                  <a:pt x="253" y="140"/>
                  <a:pt x="252" y="140"/>
                </a:cubicBezTo>
                <a:cubicBezTo>
                  <a:pt x="251" y="141"/>
                  <a:pt x="251" y="141"/>
                  <a:pt x="250" y="141"/>
                </a:cubicBezTo>
                <a:cubicBezTo>
                  <a:pt x="249" y="142"/>
                  <a:pt x="247" y="142"/>
                  <a:pt x="246" y="142"/>
                </a:cubicBezTo>
                <a:cubicBezTo>
                  <a:pt x="245" y="142"/>
                  <a:pt x="245" y="143"/>
                  <a:pt x="244" y="143"/>
                </a:cubicBezTo>
                <a:cubicBezTo>
                  <a:pt x="243" y="143"/>
                  <a:pt x="241" y="143"/>
                  <a:pt x="240" y="143"/>
                </a:cubicBezTo>
                <a:cubicBezTo>
                  <a:pt x="239" y="143"/>
                  <a:pt x="238" y="144"/>
                  <a:pt x="238" y="144"/>
                </a:cubicBezTo>
                <a:cubicBezTo>
                  <a:pt x="236" y="144"/>
                  <a:pt x="234" y="144"/>
                  <a:pt x="233" y="144"/>
                </a:cubicBezTo>
                <a:cubicBezTo>
                  <a:pt x="232" y="144"/>
                  <a:pt x="232" y="144"/>
                  <a:pt x="232" y="144"/>
                </a:cubicBezTo>
                <a:cubicBezTo>
                  <a:pt x="231" y="144"/>
                  <a:pt x="231" y="144"/>
                  <a:pt x="230" y="144"/>
                </a:cubicBezTo>
                <a:cubicBezTo>
                  <a:pt x="229" y="144"/>
                  <a:pt x="227" y="144"/>
                  <a:pt x="225" y="144"/>
                </a:cubicBezTo>
                <a:cubicBezTo>
                  <a:pt x="225" y="144"/>
                  <a:pt x="224" y="143"/>
                  <a:pt x="223" y="143"/>
                </a:cubicBezTo>
                <a:cubicBezTo>
                  <a:pt x="222" y="143"/>
                  <a:pt x="221" y="143"/>
                  <a:pt x="219" y="143"/>
                </a:cubicBezTo>
                <a:cubicBezTo>
                  <a:pt x="218" y="143"/>
                  <a:pt x="218" y="142"/>
                  <a:pt x="217" y="142"/>
                </a:cubicBezTo>
                <a:cubicBezTo>
                  <a:pt x="216" y="142"/>
                  <a:pt x="214" y="142"/>
                  <a:pt x="213" y="141"/>
                </a:cubicBezTo>
                <a:cubicBezTo>
                  <a:pt x="212" y="141"/>
                  <a:pt x="212" y="141"/>
                  <a:pt x="211" y="140"/>
                </a:cubicBezTo>
                <a:cubicBezTo>
                  <a:pt x="210" y="140"/>
                  <a:pt x="209" y="140"/>
                  <a:pt x="208" y="139"/>
                </a:cubicBezTo>
                <a:cubicBezTo>
                  <a:pt x="207" y="139"/>
                  <a:pt x="206" y="138"/>
                  <a:pt x="205" y="138"/>
                </a:cubicBezTo>
                <a:cubicBezTo>
                  <a:pt x="204" y="138"/>
                  <a:pt x="203" y="137"/>
                  <a:pt x="202" y="137"/>
                </a:cubicBezTo>
                <a:cubicBezTo>
                  <a:pt x="201" y="136"/>
                  <a:pt x="200" y="136"/>
                  <a:pt x="199" y="135"/>
                </a:cubicBezTo>
                <a:cubicBezTo>
                  <a:pt x="199" y="135"/>
                  <a:pt x="198" y="135"/>
                  <a:pt x="198" y="134"/>
                </a:cubicBezTo>
                <a:cubicBezTo>
                  <a:pt x="197" y="133"/>
                  <a:pt x="195" y="133"/>
                  <a:pt x="194" y="132"/>
                </a:cubicBezTo>
                <a:cubicBezTo>
                  <a:pt x="194" y="132"/>
                  <a:pt x="194" y="131"/>
                  <a:pt x="193" y="131"/>
                </a:cubicBezTo>
                <a:cubicBezTo>
                  <a:pt x="192" y="130"/>
                  <a:pt x="191" y="129"/>
                  <a:pt x="190" y="128"/>
                </a:cubicBezTo>
                <a:cubicBezTo>
                  <a:pt x="176" y="117"/>
                  <a:pt x="167" y="99"/>
                  <a:pt x="167" y="80"/>
                </a:cubicBezTo>
                <a:cubicBezTo>
                  <a:pt x="167" y="44"/>
                  <a:pt x="196" y="16"/>
                  <a:pt x="232" y="16"/>
                </a:cubicBezTo>
                <a:cubicBezTo>
                  <a:pt x="241" y="16"/>
                  <a:pt x="250" y="18"/>
                  <a:pt x="259" y="22"/>
                </a:cubicBezTo>
                <a:cubicBezTo>
                  <a:pt x="262" y="23"/>
                  <a:pt x="264" y="25"/>
                  <a:pt x="267" y="26"/>
                </a:cubicBezTo>
                <a:cubicBezTo>
                  <a:pt x="271" y="29"/>
                  <a:pt x="276" y="28"/>
                  <a:pt x="278" y="24"/>
                </a:cubicBezTo>
                <a:cubicBezTo>
                  <a:pt x="280" y="20"/>
                  <a:pt x="279" y="15"/>
                  <a:pt x="276" y="13"/>
                </a:cubicBezTo>
                <a:cubicBezTo>
                  <a:pt x="276" y="13"/>
                  <a:pt x="276" y="13"/>
                  <a:pt x="276" y="13"/>
                </a:cubicBezTo>
                <a:cubicBezTo>
                  <a:pt x="272" y="11"/>
                  <a:pt x="269" y="9"/>
                  <a:pt x="266" y="7"/>
                </a:cubicBezTo>
                <a:cubicBezTo>
                  <a:pt x="255" y="2"/>
                  <a:pt x="244" y="0"/>
                  <a:pt x="232" y="0"/>
                </a:cubicBezTo>
                <a:cubicBezTo>
                  <a:pt x="187" y="0"/>
                  <a:pt x="151" y="36"/>
                  <a:pt x="151" y="80"/>
                </a:cubicBezTo>
                <a:cubicBezTo>
                  <a:pt x="151" y="99"/>
                  <a:pt x="158" y="117"/>
                  <a:pt x="170" y="131"/>
                </a:cubicBezTo>
                <a:cubicBezTo>
                  <a:pt x="160" y="136"/>
                  <a:pt x="151" y="144"/>
                  <a:pt x="145" y="153"/>
                </a:cubicBezTo>
                <a:cubicBezTo>
                  <a:pt x="143" y="155"/>
                  <a:pt x="142" y="157"/>
                  <a:pt x="141" y="159"/>
                </a:cubicBezTo>
                <a:cubicBezTo>
                  <a:pt x="137" y="155"/>
                  <a:pt x="133" y="151"/>
                  <a:pt x="128" y="149"/>
                </a:cubicBezTo>
                <a:cubicBezTo>
                  <a:pt x="136" y="138"/>
                  <a:pt x="141" y="125"/>
                  <a:pt x="141" y="111"/>
                </a:cubicBezTo>
                <a:cubicBezTo>
                  <a:pt x="141" y="101"/>
                  <a:pt x="139" y="92"/>
                  <a:pt x="135" y="85"/>
                </a:cubicBezTo>
                <a:cubicBezTo>
                  <a:pt x="129" y="71"/>
                  <a:pt x="119" y="61"/>
                  <a:pt x="105" y="55"/>
                </a:cubicBezTo>
                <a:cubicBezTo>
                  <a:pt x="98" y="51"/>
                  <a:pt x="89" y="49"/>
                  <a:pt x="79" y="49"/>
                </a:cubicBezTo>
                <a:cubicBezTo>
                  <a:pt x="45" y="49"/>
                  <a:pt x="17" y="77"/>
                  <a:pt x="17" y="111"/>
                </a:cubicBezTo>
                <a:cubicBezTo>
                  <a:pt x="17" y="125"/>
                  <a:pt x="22" y="138"/>
                  <a:pt x="30" y="148"/>
                </a:cubicBezTo>
                <a:cubicBezTo>
                  <a:pt x="24" y="152"/>
                  <a:pt x="18" y="158"/>
                  <a:pt x="13" y="164"/>
                </a:cubicBezTo>
                <a:cubicBezTo>
                  <a:pt x="5" y="174"/>
                  <a:pt x="0" y="186"/>
                  <a:pt x="0" y="197"/>
                </a:cubicBezTo>
                <a:cubicBezTo>
                  <a:pt x="0" y="218"/>
                  <a:pt x="0" y="266"/>
                  <a:pt x="0" y="266"/>
                </a:cubicBezTo>
                <a:cubicBezTo>
                  <a:pt x="0" y="275"/>
                  <a:pt x="7" y="284"/>
                  <a:pt x="17" y="284"/>
                </a:cubicBezTo>
                <a:cubicBezTo>
                  <a:pt x="128" y="284"/>
                  <a:pt x="128" y="284"/>
                  <a:pt x="128" y="284"/>
                </a:cubicBezTo>
                <a:cubicBezTo>
                  <a:pt x="128" y="287"/>
                  <a:pt x="128" y="288"/>
                  <a:pt x="128" y="288"/>
                </a:cubicBezTo>
                <a:cubicBezTo>
                  <a:pt x="129" y="299"/>
                  <a:pt x="137" y="309"/>
                  <a:pt x="149" y="310"/>
                </a:cubicBezTo>
                <a:cubicBezTo>
                  <a:pt x="314" y="310"/>
                  <a:pt x="314" y="310"/>
                  <a:pt x="314" y="310"/>
                </a:cubicBezTo>
                <a:cubicBezTo>
                  <a:pt x="326" y="309"/>
                  <a:pt x="335" y="299"/>
                  <a:pt x="335" y="288"/>
                </a:cubicBezTo>
                <a:cubicBezTo>
                  <a:pt x="335" y="288"/>
                  <a:pt x="335" y="287"/>
                  <a:pt x="335" y="284"/>
                </a:cubicBezTo>
                <a:cubicBezTo>
                  <a:pt x="445" y="284"/>
                  <a:pt x="445" y="284"/>
                  <a:pt x="445" y="284"/>
                </a:cubicBezTo>
                <a:cubicBezTo>
                  <a:pt x="455" y="284"/>
                  <a:pt x="462" y="275"/>
                  <a:pt x="462" y="266"/>
                </a:cubicBezTo>
                <a:cubicBezTo>
                  <a:pt x="462" y="266"/>
                  <a:pt x="462" y="218"/>
                  <a:pt x="462" y="197"/>
                </a:cubicBezTo>
                <a:cubicBezTo>
                  <a:pt x="462" y="186"/>
                  <a:pt x="457" y="174"/>
                  <a:pt x="449" y="164"/>
                </a:cubicBezTo>
                <a:close/>
                <a:moveTo>
                  <a:pt x="383" y="65"/>
                </a:moveTo>
                <a:cubicBezTo>
                  <a:pt x="390" y="65"/>
                  <a:pt x="396" y="67"/>
                  <a:pt x="402" y="69"/>
                </a:cubicBezTo>
                <a:cubicBezTo>
                  <a:pt x="412" y="74"/>
                  <a:pt x="420" y="82"/>
                  <a:pt x="424" y="91"/>
                </a:cubicBezTo>
                <a:cubicBezTo>
                  <a:pt x="427" y="97"/>
                  <a:pt x="429" y="104"/>
                  <a:pt x="429" y="111"/>
                </a:cubicBezTo>
                <a:cubicBezTo>
                  <a:pt x="429" y="125"/>
                  <a:pt x="422" y="137"/>
                  <a:pt x="412" y="146"/>
                </a:cubicBezTo>
                <a:cubicBezTo>
                  <a:pt x="412" y="146"/>
                  <a:pt x="411" y="147"/>
                  <a:pt x="410" y="147"/>
                </a:cubicBezTo>
                <a:cubicBezTo>
                  <a:pt x="410" y="147"/>
                  <a:pt x="410" y="148"/>
                  <a:pt x="409" y="148"/>
                </a:cubicBezTo>
                <a:cubicBezTo>
                  <a:pt x="409" y="149"/>
                  <a:pt x="408" y="149"/>
                  <a:pt x="407" y="149"/>
                </a:cubicBezTo>
                <a:cubicBezTo>
                  <a:pt x="407" y="150"/>
                  <a:pt x="406" y="150"/>
                  <a:pt x="406" y="150"/>
                </a:cubicBezTo>
                <a:cubicBezTo>
                  <a:pt x="405" y="151"/>
                  <a:pt x="404" y="151"/>
                  <a:pt x="404" y="151"/>
                </a:cubicBezTo>
                <a:cubicBezTo>
                  <a:pt x="403" y="152"/>
                  <a:pt x="402" y="152"/>
                  <a:pt x="402" y="152"/>
                </a:cubicBezTo>
                <a:cubicBezTo>
                  <a:pt x="401" y="153"/>
                  <a:pt x="400" y="153"/>
                  <a:pt x="400" y="153"/>
                </a:cubicBezTo>
                <a:cubicBezTo>
                  <a:pt x="399" y="153"/>
                  <a:pt x="398" y="154"/>
                  <a:pt x="397" y="154"/>
                </a:cubicBezTo>
                <a:cubicBezTo>
                  <a:pt x="397" y="154"/>
                  <a:pt x="396" y="154"/>
                  <a:pt x="396" y="155"/>
                </a:cubicBezTo>
                <a:cubicBezTo>
                  <a:pt x="395" y="155"/>
                  <a:pt x="394" y="155"/>
                  <a:pt x="393" y="155"/>
                </a:cubicBezTo>
                <a:cubicBezTo>
                  <a:pt x="393" y="155"/>
                  <a:pt x="392" y="156"/>
                  <a:pt x="392" y="156"/>
                </a:cubicBezTo>
                <a:cubicBezTo>
                  <a:pt x="391" y="156"/>
                  <a:pt x="389" y="156"/>
                  <a:pt x="388" y="156"/>
                </a:cubicBezTo>
                <a:cubicBezTo>
                  <a:pt x="388" y="156"/>
                  <a:pt x="388" y="156"/>
                  <a:pt x="387" y="156"/>
                </a:cubicBezTo>
                <a:cubicBezTo>
                  <a:pt x="386" y="156"/>
                  <a:pt x="384" y="157"/>
                  <a:pt x="383" y="157"/>
                </a:cubicBezTo>
                <a:cubicBezTo>
                  <a:pt x="381" y="157"/>
                  <a:pt x="380" y="156"/>
                  <a:pt x="378" y="156"/>
                </a:cubicBezTo>
                <a:cubicBezTo>
                  <a:pt x="378" y="156"/>
                  <a:pt x="378" y="156"/>
                  <a:pt x="377" y="156"/>
                </a:cubicBezTo>
                <a:cubicBezTo>
                  <a:pt x="376" y="156"/>
                  <a:pt x="375" y="156"/>
                  <a:pt x="374" y="156"/>
                </a:cubicBezTo>
                <a:cubicBezTo>
                  <a:pt x="373" y="156"/>
                  <a:pt x="373" y="155"/>
                  <a:pt x="373" y="155"/>
                </a:cubicBezTo>
                <a:cubicBezTo>
                  <a:pt x="372" y="155"/>
                  <a:pt x="371" y="155"/>
                  <a:pt x="370" y="155"/>
                </a:cubicBezTo>
                <a:cubicBezTo>
                  <a:pt x="369" y="154"/>
                  <a:pt x="369" y="154"/>
                  <a:pt x="368" y="154"/>
                </a:cubicBezTo>
                <a:cubicBezTo>
                  <a:pt x="367" y="154"/>
                  <a:pt x="367" y="153"/>
                  <a:pt x="366" y="153"/>
                </a:cubicBezTo>
                <a:cubicBezTo>
                  <a:pt x="365" y="153"/>
                  <a:pt x="365" y="153"/>
                  <a:pt x="364" y="152"/>
                </a:cubicBezTo>
                <a:cubicBezTo>
                  <a:pt x="363" y="152"/>
                  <a:pt x="363" y="152"/>
                  <a:pt x="362" y="151"/>
                </a:cubicBezTo>
                <a:cubicBezTo>
                  <a:pt x="361" y="151"/>
                  <a:pt x="361" y="151"/>
                  <a:pt x="360" y="150"/>
                </a:cubicBezTo>
                <a:cubicBezTo>
                  <a:pt x="360" y="150"/>
                  <a:pt x="359" y="150"/>
                  <a:pt x="359" y="149"/>
                </a:cubicBezTo>
                <a:cubicBezTo>
                  <a:pt x="358" y="149"/>
                  <a:pt x="357" y="149"/>
                  <a:pt x="356" y="148"/>
                </a:cubicBezTo>
                <a:cubicBezTo>
                  <a:pt x="356" y="148"/>
                  <a:pt x="356" y="147"/>
                  <a:pt x="355" y="147"/>
                </a:cubicBezTo>
                <a:cubicBezTo>
                  <a:pt x="355" y="147"/>
                  <a:pt x="354" y="146"/>
                  <a:pt x="353" y="145"/>
                </a:cubicBezTo>
                <a:cubicBezTo>
                  <a:pt x="343" y="137"/>
                  <a:pt x="337" y="125"/>
                  <a:pt x="337" y="111"/>
                </a:cubicBezTo>
                <a:cubicBezTo>
                  <a:pt x="337" y="85"/>
                  <a:pt x="358" y="65"/>
                  <a:pt x="383" y="65"/>
                </a:cubicBezTo>
                <a:close/>
                <a:moveTo>
                  <a:pt x="79" y="65"/>
                </a:moveTo>
                <a:cubicBezTo>
                  <a:pt x="86" y="65"/>
                  <a:pt x="93" y="67"/>
                  <a:pt x="99" y="69"/>
                </a:cubicBezTo>
                <a:cubicBezTo>
                  <a:pt x="108" y="74"/>
                  <a:pt x="116" y="82"/>
                  <a:pt x="121" y="91"/>
                </a:cubicBezTo>
                <a:cubicBezTo>
                  <a:pt x="123" y="97"/>
                  <a:pt x="125" y="104"/>
                  <a:pt x="125" y="111"/>
                </a:cubicBezTo>
                <a:cubicBezTo>
                  <a:pt x="125" y="125"/>
                  <a:pt x="119" y="137"/>
                  <a:pt x="109" y="146"/>
                </a:cubicBezTo>
                <a:cubicBezTo>
                  <a:pt x="108" y="146"/>
                  <a:pt x="108" y="147"/>
                  <a:pt x="107" y="147"/>
                </a:cubicBezTo>
                <a:cubicBezTo>
                  <a:pt x="106" y="147"/>
                  <a:pt x="106" y="148"/>
                  <a:pt x="106" y="148"/>
                </a:cubicBezTo>
                <a:cubicBezTo>
                  <a:pt x="105" y="149"/>
                  <a:pt x="104" y="149"/>
                  <a:pt x="103" y="150"/>
                </a:cubicBezTo>
                <a:cubicBezTo>
                  <a:pt x="103" y="150"/>
                  <a:pt x="103" y="150"/>
                  <a:pt x="102" y="150"/>
                </a:cubicBezTo>
                <a:cubicBezTo>
                  <a:pt x="101" y="151"/>
                  <a:pt x="101" y="151"/>
                  <a:pt x="100" y="151"/>
                </a:cubicBezTo>
                <a:cubicBezTo>
                  <a:pt x="99" y="152"/>
                  <a:pt x="99" y="152"/>
                  <a:pt x="98" y="152"/>
                </a:cubicBezTo>
                <a:cubicBezTo>
                  <a:pt x="98" y="153"/>
                  <a:pt x="97" y="153"/>
                  <a:pt x="96" y="153"/>
                </a:cubicBezTo>
                <a:cubicBezTo>
                  <a:pt x="96" y="153"/>
                  <a:pt x="95" y="154"/>
                  <a:pt x="94" y="154"/>
                </a:cubicBezTo>
                <a:cubicBezTo>
                  <a:pt x="93" y="154"/>
                  <a:pt x="93" y="154"/>
                  <a:pt x="92" y="155"/>
                </a:cubicBezTo>
                <a:cubicBezTo>
                  <a:pt x="91" y="155"/>
                  <a:pt x="90" y="155"/>
                  <a:pt x="90" y="155"/>
                </a:cubicBezTo>
                <a:cubicBezTo>
                  <a:pt x="89" y="155"/>
                  <a:pt x="89" y="156"/>
                  <a:pt x="88" y="156"/>
                </a:cubicBezTo>
                <a:cubicBezTo>
                  <a:pt x="87" y="156"/>
                  <a:pt x="86" y="156"/>
                  <a:pt x="85" y="156"/>
                </a:cubicBezTo>
                <a:cubicBezTo>
                  <a:pt x="85" y="156"/>
                  <a:pt x="84" y="156"/>
                  <a:pt x="84" y="156"/>
                </a:cubicBezTo>
                <a:cubicBezTo>
                  <a:pt x="82" y="156"/>
                  <a:pt x="81" y="156"/>
                  <a:pt x="80" y="156"/>
                </a:cubicBezTo>
                <a:cubicBezTo>
                  <a:pt x="80" y="156"/>
                  <a:pt x="79" y="157"/>
                  <a:pt x="79" y="157"/>
                </a:cubicBezTo>
                <a:cubicBezTo>
                  <a:pt x="79" y="157"/>
                  <a:pt x="79" y="156"/>
                  <a:pt x="79" y="156"/>
                </a:cubicBezTo>
                <a:cubicBezTo>
                  <a:pt x="77" y="156"/>
                  <a:pt x="76" y="156"/>
                  <a:pt x="75" y="156"/>
                </a:cubicBezTo>
                <a:cubicBezTo>
                  <a:pt x="74" y="156"/>
                  <a:pt x="74" y="156"/>
                  <a:pt x="73" y="156"/>
                </a:cubicBezTo>
                <a:cubicBezTo>
                  <a:pt x="72" y="156"/>
                  <a:pt x="71" y="156"/>
                  <a:pt x="70" y="156"/>
                </a:cubicBezTo>
                <a:cubicBezTo>
                  <a:pt x="70" y="156"/>
                  <a:pt x="69" y="155"/>
                  <a:pt x="69" y="155"/>
                </a:cubicBezTo>
                <a:cubicBezTo>
                  <a:pt x="68" y="155"/>
                  <a:pt x="67" y="155"/>
                  <a:pt x="66" y="155"/>
                </a:cubicBezTo>
                <a:cubicBezTo>
                  <a:pt x="66" y="154"/>
                  <a:pt x="65" y="154"/>
                  <a:pt x="64" y="154"/>
                </a:cubicBezTo>
                <a:cubicBezTo>
                  <a:pt x="64" y="154"/>
                  <a:pt x="63" y="153"/>
                  <a:pt x="62" y="153"/>
                </a:cubicBezTo>
                <a:cubicBezTo>
                  <a:pt x="62" y="153"/>
                  <a:pt x="61" y="153"/>
                  <a:pt x="60" y="152"/>
                </a:cubicBezTo>
                <a:cubicBezTo>
                  <a:pt x="60" y="152"/>
                  <a:pt x="59" y="152"/>
                  <a:pt x="58" y="151"/>
                </a:cubicBezTo>
                <a:cubicBezTo>
                  <a:pt x="58" y="151"/>
                  <a:pt x="57" y="151"/>
                  <a:pt x="56" y="150"/>
                </a:cubicBezTo>
                <a:cubicBezTo>
                  <a:pt x="56" y="150"/>
                  <a:pt x="55" y="150"/>
                  <a:pt x="55" y="150"/>
                </a:cubicBezTo>
                <a:cubicBezTo>
                  <a:pt x="54" y="149"/>
                  <a:pt x="54" y="149"/>
                  <a:pt x="53" y="148"/>
                </a:cubicBezTo>
                <a:cubicBezTo>
                  <a:pt x="52" y="148"/>
                  <a:pt x="52" y="148"/>
                  <a:pt x="52" y="147"/>
                </a:cubicBezTo>
                <a:cubicBezTo>
                  <a:pt x="51" y="147"/>
                  <a:pt x="50" y="146"/>
                  <a:pt x="50" y="145"/>
                </a:cubicBezTo>
                <a:cubicBezTo>
                  <a:pt x="40" y="137"/>
                  <a:pt x="33" y="125"/>
                  <a:pt x="33" y="111"/>
                </a:cubicBezTo>
                <a:cubicBezTo>
                  <a:pt x="34" y="86"/>
                  <a:pt x="54" y="65"/>
                  <a:pt x="79" y="65"/>
                </a:cubicBezTo>
                <a:close/>
                <a:moveTo>
                  <a:pt x="128" y="196"/>
                </a:moveTo>
                <a:cubicBezTo>
                  <a:pt x="128" y="268"/>
                  <a:pt x="128" y="268"/>
                  <a:pt x="128" y="268"/>
                </a:cubicBezTo>
                <a:cubicBezTo>
                  <a:pt x="43" y="268"/>
                  <a:pt x="43" y="268"/>
                  <a:pt x="43" y="268"/>
                </a:cubicBezTo>
                <a:cubicBezTo>
                  <a:pt x="43" y="206"/>
                  <a:pt x="43" y="206"/>
                  <a:pt x="43" y="206"/>
                </a:cubicBezTo>
                <a:cubicBezTo>
                  <a:pt x="43" y="202"/>
                  <a:pt x="40" y="198"/>
                  <a:pt x="35" y="198"/>
                </a:cubicBezTo>
                <a:cubicBezTo>
                  <a:pt x="31" y="198"/>
                  <a:pt x="27" y="202"/>
                  <a:pt x="27" y="206"/>
                </a:cubicBezTo>
                <a:cubicBezTo>
                  <a:pt x="27" y="268"/>
                  <a:pt x="27" y="268"/>
                  <a:pt x="27" y="268"/>
                </a:cubicBezTo>
                <a:cubicBezTo>
                  <a:pt x="17" y="268"/>
                  <a:pt x="17" y="268"/>
                  <a:pt x="17" y="268"/>
                </a:cubicBezTo>
                <a:cubicBezTo>
                  <a:pt x="17" y="268"/>
                  <a:pt x="17" y="268"/>
                  <a:pt x="17" y="268"/>
                </a:cubicBezTo>
                <a:cubicBezTo>
                  <a:pt x="17" y="267"/>
                  <a:pt x="16" y="267"/>
                  <a:pt x="16" y="266"/>
                </a:cubicBezTo>
                <a:cubicBezTo>
                  <a:pt x="16" y="266"/>
                  <a:pt x="16" y="218"/>
                  <a:pt x="16" y="197"/>
                </a:cubicBezTo>
                <a:cubicBezTo>
                  <a:pt x="16" y="191"/>
                  <a:pt x="20" y="182"/>
                  <a:pt x="25" y="174"/>
                </a:cubicBezTo>
                <a:cubicBezTo>
                  <a:pt x="30" y="168"/>
                  <a:pt x="36" y="163"/>
                  <a:pt x="42" y="160"/>
                </a:cubicBezTo>
                <a:cubicBezTo>
                  <a:pt x="43" y="160"/>
                  <a:pt x="43" y="161"/>
                  <a:pt x="43" y="161"/>
                </a:cubicBezTo>
                <a:cubicBezTo>
                  <a:pt x="44" y="161"/>
                  <a:pt x="45" y="162"/>
                  <a:pt x="46" y="163"/>
                </a:cubicBezTo>
                <a:cubicBezTo>
                  <a:pt x="46" y="163"/>
                  <a:pt x="47" y="163"/>
                  <a:pt x="47" y="164"/>
                </a:cubicBezTo>
                <a:cubicBezTo>
                  <a:pt x="48" y="164"/>
                  <a:pt x="49" y="165"/>
                  <a:pt x="51" y="165"/>
                </a:cubicBezTo>
                <a:cubicBezTo>
                  <a:pt x="51" y="166"/>
                  <a:pt x="51" y="166"/>
                  <a:pt x="51" y="166"/>
                </a:cubicBezTo>
                <a:cubicBezTo>
                  <a:pt x="53" y="167"/>
                  <a:pt x="55" y="168"/>
                  <a:pt x="57" y="168"/>
                </a:cubicBezTo>
                <a:cubicBezTo>
                  <a:pt x="58" y="169"/>
                  <a:pt x="59" y="169"/>
                  <a:pt x="60" y="169"/>
                </a:cubicBezTo>
                <a:cubicBezTo>
                  <a:pt x="61" y="170"/>
                  <a:pt x="62" y="170"/>
                  <a:pt x="62" y="170"/>
                </a:cubicBezTo>
                <a:cubicBezTo>
                  <a:pt x="63" y="170"/>
                  <a:pt x="65" y="171"/>
                  <a:pt x="66" y="171"/>
                </a:cubicBezTo>
                <a:cubicBezTo>
                  <a:pt x="66" y="171"/>
                  <a:pt x="67" y="171"/>
                  <a:pt x="68" y="171"/>
                </a:cubicBezTo>
                <a:cubicBezTo>
                  <a:pt x="69" y="172"/>
                  <a:pt x="70" y="172"/>
                  <a:pt x="72" y="172"/>
                </a:cubicBezTo>
                <a:cubicBezTo>
                  <a:pt x="72" y="172"/>
                  <a:pt x="73" y="172"/>
                  <a:pt x="73" y="172"/>
                </a:cubicBezTo>
                <a:cubicBezTo>
                  <a:pt x="75" y="172"/>
                  <a:pt x="77" y="173"/>
                  <a:pt x="79" y="173"/>
                </a:cubicBezTo>
                <a:cubicBezTo>
                  <a:pt x="79" y="173"/>
                  <a:pt x="79" y="173"/>
                  <a:pt x="79" y="173"/>
                </a:cubicBezTo>
                <a:cubicBezTo>
                  <a:pt x="79" y="173"/>
                  <a:pt x="79" y="173"/>
                  <a:pt x="79" y="173"/>
                </a:cubicBezTo>
                <a:cubicBezTo>
                  <a:pt x="79" y="173"/>
                  <a:pt x="79" y="173"/>
                  <a:pt x="79" y="173"/>
                </a:cubicBezTo>
                <a:cubicBezTo>
                  <a:pt x="81" y="173"/>
                  <a:pt x="83" y="172"/>
                  <a:pt x="85" y="172"/>
                </a:cubicBezTo>
                <a:cubicBezTo>
                  <a:pt x="86" y="172"/>
                  <a:pt x="86" y="172"/>
                  <a:pt x="87" y="172"/>
                </a:cubicBezTo>
                <a:cubicBezTo>
                  <a:pt x="88" y="172"/>
                  <a:pt x="89" y="172"/>
                  <a:pt x="91" y="171"/>
                </a:cubicBezTo>
                <a:cubicBezTo>
                  <a:pt x="91" y="171"/>
                  <a:pt x="92" y="171"/>
                  <a:pt x="93" y="171"/>
                </a:cubicBezTo>
                <a:cubicBezTo>
                  <a:pt x="94" y="171"/>
                  <a:pt x="95" y="170"/>
                  <a:pt x="96" y="170"/>
                </a:cubicBezTo>
                <a:cubicBezTo>
                  <a:pt x="97" y="170"/>
                  <a:pt x="98" y="170"/>
                  <a:pt x="98" y="169"/>
                </a:cubicBezTo>
                <a:cubicBezTo>
                  <a:pt x="99" y="169"/>
                  <a:pt x="100" y="169"/>
                  <a:pt x="101" y="168"/>
                </a:cubicBezTo>
                <a:cubicBezTo>
                  <a:pt x="103" y="168"/>
                  <a:pt x="105" y="167"/>
                  <a:pt x="107" y="166"/>
                </a:cubicBezTo>
                <a:cubicBezTo>
                  <a:pt x="107" y="166"/>
                  <a:pt x="108" y="166"/>
                  <a:pt x="108" y="165"/>
                </a:cubicBezTo>
                <a:cubicBezTo>
                  <a:pt x="109" y="165"/>
                  <a:pt x="110" y="164"/>
                  <a:pt x="111" y="164"/>
                </a:cubicBezTo>
                <a:cubicBezTo>
                  <a:pt x="112" y="163"/>
                  <a:pt x="112" y="163"/>
                  <a:pt x="112" y="163"/>
                </a:cubicBezTo>
                <a:cubicBezTo>
                  <a:pt x="113" y="162"/>
                  <a:pt x="114" y="161"/>
                  <a:pt x="115" y="161"/>
                </a:cubicBezTo>
                <a:cubicBezTo>
                  <a:pt x="116" y="161"/>
                  <a:pt x="116" y="160"/>
                  <a:pt x="116" y="160"/>
                </a:cubicBezTo>
                <a:cubicBezTo>
                  <a:pt x="122" y="163"/>
                  <a:pt x="128" y="168"/>
                  <a:pt x="133" y="174"/>
                </a:cubicBezTo>
                <a:cubicBezTo>
                  <a:pt x="131" y="179"/>
                  <a:pt x="130" y="183"/>
                  <a:pt x="129" y="188"/>
                </a:cubicBezTo>
                <a:cubicBezTo>
                  <a:pt x="129" y="190"/>
                  <a:pt x="129" y="192"/>
                  <a:pt x="129" y="195"/>
                </a:cubicBezTo>
                <a:cubicBezTo>
                  <a:pt x="129" y="195"/>
                  <a:pt x="128" y="196"/>
                  <a:pt x="128" y="196"/>
                </a:cubicBezTo>
                <a:close/>
                <a:moveTo>
                  <a:pt x="314" y="294"/>
                </a:moveTo>
                <a:cubicBezTo>
                  <a:pt x="298" y="294"/>
                  <a:pt x="298" y="294"/>
                  <a:pt x="298" y="294"/>
                </a:cubicBezTo>
                <a:cubicBezTo>
                  <a:pt x="298" y="195"/>
                  <a:pt x="298" y="195"/>
                  <a:pt x="298" y="195"/>
                </a:cubicBezTo>
                <a:cubicBezTo>
                  <a:pt x="298" y="191"/>
                  <a:pt x="295" y="187"/>
                  <a:pt x="290" y="187"/>
                </a:cubicBezTo>
                <a:cubicBezTo>
                  <a:pt x="286" y="187"/>
                  <a:pt x="282" y="191"/>
                  <a:pt x="282" y="195"/>
                </a:cubicBezTo>
                <a:cubicBezTo>
                  <a:pt x="282" y="294"/>
                  <a:pt x="282" y="294"/>
                  <a:pt x="282" y="294"/>
                </a:cubicBezTo>
                <a:cubicBezTo>
                  <a:pt x="181" y="294"/>
                  <a:pt x="181" y="294"/>
                  <a:pt x="181" y="294"/>
                </a:cubicBezTo>
                <a:cubicBezTo>
                  <a:pt x="181" y="195"/>
                  <a:pt x="181" y="195"/>
                  <a:pt x="181" y="195"/>
                </a:cubicBezTo>
                <a:cubicBezTo>
                  <a:pt x="181" y="191"/>
                  <a:pt x="177" y="187"/>
                  <a:pt x="173" y="187"/>
                </a:cubicBezTo>
                <a:cubicBezTo>
                  <a:pt x="168" y="187"/>
                  <a:pt x="165" y="191"/>
                  <a:pt x="165" y="195"/>
                </a:cubicBezTo>
                <a:cubicBezTo>
                  <a:pt x="165" y="294"/>
                  <a:pt x="165" y="294"/>
                  <a:pt x="165" y="294"/>
                </a:cubicBezTo>
                <a:cubicBezTo>
                  <a:pt x="149" y="294"/>
                  <a:pt x="149" y="294"/>
                  <a:pt x="149" y="294"/>
                </a:cubicBezTo>
                <a:cubicBezTo>
                  <a:pt x="147" y="294"/>
                  <a:pt x="145" y="292"/>
                  <a:pt x="144" y="288"/>
                </a:cubicBezTo>
                <a:cubicBezTo>
                  <a:pt x="144" y="288"/>
                  <a:pt x="144" y="224"/>
                  <a:pt x="144" y="196"/>
                </a:cubicBezTo>
                <a:cubicBezTo>
                  <a:pt x="144" y="196"/>
                  <a:pt x="144" y="196"/>
                  <a:pt x="144" y="196"/>
                </a:cubicBezTo>
                <a:cubicBezTo>
                  <a:pt x="144" y="195"/>
                  <a:pt x="145" y="193"/>
                  <a:pt x="145" y="192"/>
                </a:cubicBezTo>
                <a:cubicBezTo>
                  <a:pt x="145" y="191"/>
                  <a:pt x="145" y="191"/>
                  <a:pt x="145" y="191"/>
                </a:cubicBezTo>
                <a:cubicBezTo>
                  <a:pt x="145" y="190"/>
                  <a:pt x="145" y="188"/>
                  <a:pt x="146" y="187"/>
                </a:cubicBezTo>
                <a:cubicBezTo>
                  <a:pt x="146" y="187"/>
                  <a:pt x="146" y="186"/>
                  <a:pt x="146" y="186"/>
                </a:cubicBezTo>
                <a:cubicBezTo>
                  <a:pt x="146" y="185"/>
                  <a:pt x="147" y="183"/>
                  <a:pt x="147" y="182"/>
                </a:cubicBezTo>
                <a:cubicBezTo>
                  <a:pt x="147" y="182"/>
                  <a:pt x="147" y="181"/>
                  <a:pt x="147" y="181"/>
                </a:cubicBezTo>
                <a:cubicBezTo>
                  <a:pt x="148" y="180"/>
                  <a:pt x="149" y="178"/>
                  <a:pt x="149" y="176"/>
                </a:cubicBezTo>
                <a:cubicBezTo>
                  <a:pt x="151" y="172"/>
                  <a:pt x="154" y="167"/>
                  <a:pt x="157" y="163"/>
                </a:cubicBezTo>
                <a:cubicBezTo>
                  <a:pt x="164" y="154"/>
                  <a:pt x="173" y="147"/>
                  <a:pt x="183" y="143"/>
                </a:cubicBezTo>
                <a:cubicBezTo>
                  <a:pt x="183" y="143"/>
                  <a:pt x="183" y="144"/>
                  <a:pt x="183" y="144"/>
                </a:cubicBezTo>
                <a:cubicBezTo>
                  <a:pt x="188" y="147"/>
                  <a:pt x="193" y="150"/>
                  <a:pt x="198" y="152"/>
                </a:cubicBezTo>
                <a:cubicBezTo>
                  <a:pt x="198" y="153"/>
                  <a:pt x="199" y="153"/>
                  <a:pt x="199" y="153"/>
                </a:cubicBezTo>
                <a:cubicBezTo>
                  <a:pt x="201" y="154"/>
                  <a:pt x="202" y="154"/>
                  <a:pt x="203" y="155"/>
                </a:cubicBezTo>
                <a:cubicBezTo>
                  <a:pt x="204" y="155"/>
                  <a:pt x="205" y="155"/>
                  <a:pt x="206" y="156"/>
                </a:cubicBezTo>
                <a:cubicBezTo>
                  <a:pt x="207" y="156"/>
                  <a:pt x="208" y="156"/>
                  <a:pt x="210" y="157"/>
                </a:cubicBezTo>
                <a:cubicBezTo>
                  <a:pt x="211" y="157"/>
                  <a:pt x="212" y="158"/>
                  <a:pt x="214" y="158"/>
                </a:cubicBezTo>
                <a:cubicBezTo>
                  <a:pt x="215" y="158"/>
                  <a:pt x="216" y="158"/>
                  <a:pt x="217" y="158"/>
                </a:cubicBezTo>
                <a:cubicBezTo>
                  <a:pt x="218" y="159"/>
                  <a:pt x="220" y="159"/>
                  <a:pt x="221" y="159"/>
                </a:cubicBezTo>
                <a:cubicBezTo>
                  <a:pt x="222" y="159"/>
                  <a:pt x="223" y="159"/>
                  <a:pt x="224" y="160"/>
                </a:cubicBezTo>
                <a:cubicBezTo>
                  <a:pt x="226" y="160"/>
                  <a:pt x="229" y="160"/>
                  <a:pt x="232" y="160"/>
                </a:cubicBezTo>
                <a:cubicBezTo>
                  <a:pt x="234" y="160"/>
                  <a:pt x="237" y="160"/>
                  <a:pt x="239" y="160"/>
                </a:cubicBezTo>
                <a:cubicBezTo>
                  <a:pt x="240" y="159"/>
                  <a:pt x="241" y="159"/>
                  <a:pt x="242" y="159"/>
                </a:cubicBezTo>
                <a:cubicBezTo>
                  <a:pt x="243" y="159"/>
                  <a:pt x="245" y="159"/>
                  <a:pt x="246" y="158"/>
                </a:cubicBezTo>
                <a:cubicBezTo>
                  <a:pt x="247" y="158"/>
                  <a:pt x="248" y="158"/>
                  <a:pt x="249" y="158"/>
                </a:cubicBezTo>
                <a:cubicBezTo>
                  <a:pt x="251" y="158"/>
                  <a:pt x="252" y="157"/>
                  <a:pt x="253" y="157"/>
                </a:cubicBezTo>
                <a:cubicBezTo>
                  <a:pt x="255" y="156"/>
                  <a:pt x="256" y="156"/>
                  <a:pt x="257" y="156"/>
                </a:cubicBezTo>
                <a:cubicBezTo>
                  <a:pt x="258" y="155"/>
                  <a:pt x="259" y="155"/>
                  <a:pt x="260" y="155"/>
                </a:cubicBezTo>
                <a:cubicBezTo>
                  <a:pt x="261" y="154"/>
                  <a:pt x="262" y="154"/>
                  <a:pt x="264" y="153"/>
                </a:cubicBezTo>
                <a:cubicBezTo>
                  <a:pt x="264" y="153"/>
                  <a:pt x="265" y="153"/>
                  <a:pt x="266" y="152"/>
                </a:cubicBezTo>
                <a:cubicBezTo>
                  <a:pt x="271" y="150"/>
                  <a:pt x="275" y="147"/>
                  <a:pt x="280" y="144"/>
                </a:cubicBezTo>
                <a:cubicBezTo>
                  <a:pt x="280" y="144"/>
                  <a:pt x="280" y="143"/>
                  <a:pt x="280" y="143"/>
                </a:cubicBezTo>
                <a:cubicBezTo>
                  <a:pt x="290" y="147"/>
                  <a:pt x="299" y="154"/>
                  <a:pt x="306" y="163"/>
                </a:cubicBezTo>
                <a:cubicBezTo>
                  <a:pt x="309" y="167"/>
                  <a:pt x="311" y="172"/>
                  <a:pt x="314" y="176"/>
                </a:cubicBezTo>
                <a:cubicBezTo>
                  <a:pt x="314" y="177"/>
                  <a:pt x="315" y="179"/>
                  <a:pt x="315" y="180"/>
                </a:cubicBezTo>
                <a:cubicBezTo>
                  <a:pt x="316" y="181"/>
                  <a:pt x="316" y="181"/>
                  <a:pt x="316" y="182"/>
                </a:cubicBezTo>
                <a:cubicBezTo>
                  <a:pt x="316" y="183"/>
                  <a:pt x="317" y="184"/>
                  <a:pt x="317" y="185"/>
                </a:cubicBezTo>
                <a:cubicBezTo>
                  <a:pt x="317" y="186"/>
                  <a:pt x="317" y="186"/>
                  <a:pt x="317" y="187"/>
                </a:cubicBezTo>
                <a:cubicBezTo>
                  <a:pt x="318" y="188"/>
                  <a:pt x="318" y="189"/>
                  <a:pt x="318" y="190"/>
                </a:cubicBezTo>
                <a:cubicBezTo>
                  <a:pt x="318" y="191"/>
                  <a:pt x="318" y="191"/>
                  <a:pt x="318" y="192"/>
                </a:cubicBezTo>
                <a:cubicBezTo>
                  <a:pt x="318" y="193"/>
                  <a:pt x="319" y="195"/>
                  <a:pt x="319" y="196"/>
                </a:cubicBezTo>
                <a:cubicBezTo>
                  <a:pt x="319" y="276"/>
                  <a:pt x="319" y="276"/>
                  <a:pt x="319" y="276"/>
                </a:cubicBezTo>
                <a:cubicBezTo>
                  <a:pt x="319" y="276"/>
                  <a:pt x="319" y="276"/>
                  <a:pt x="319" y="276"/>
                </a:cubicBezTo>
                <a:cubicBezTo>
                  <a:pt x="319" y="283"/>
                  <a:pt x="319" y="288"/>
                  <a:pt x="319" y="288"/>
                </a:cubicBezTo>
                <a:cubicBezTo>
                  <a:pt x="318" y="292"/>
                  <a:pt x="316" y="294"/>
                  <a:pt x="314" y="294"/>
                </a:cubicBezTo>
                <a:close/>
                <a:moveTo>
                  <a:pt x="446" y="266"/>
                </a:moveTo>
                <a:cubicBezTo>
                  <a:pt x="446" y="267"/>
                  <a:pt x="445" y="267"/>
                  <a:pt x="445" y="268"/>
                </a:cubicBezTo>
                <a:cubicBezTo>
                  <a:pt x="445" y="268"/>
                  <a:pt x="445" y="268"/>
                  <a:pt x="445" y="268"/>
                </a:cubicBezTo>
                <a:cubicBezTo>
                  <a:pt x="435" y="268"/>
                  <a:pt x="435" y="268"/>
                  <a:pt x="435" y="268"/>
                </a:cubicBezTo>
                <a:cubicBezTo>
                  <a:pt x="435" y="206"/>
                  <a:pt x="435" y="206"/>
                  <a:pt x="435" y="206"/>
                </a:cubicBezTo>
                <a:cubicBezTo>
                  <a:pt x="435" y="202"/>
                  <a:pt x="431" y="198"/>
                  <a:pt x="427" y="198"/>
                </a:cubicBezTo>
                <a:cubicBezTo>
                  <a:pt x="422" y="198"/>
                  <a:pt x="419" y="202"/>
                  <a:pt x="419" y="206"/>
                </a:cubicBezTo>
                <a:cubicBezTo>
                  <a:pt x="419" y="268"/>
                  <a:pt x="419" y="268"/>
                  <a:pt x="419" y="268"/>
                </a:cubicBezTo>
                <a:cubicBezTo>
                  <a:pt x="335" y="268"/>
                  <a:pt x="335" y="268"/>
                  <a:pt x="335" y="268"/>
                </a:cubicBezTo>
                <a:cubicBezTo>
                  <a:pt x="335" y="247"/>
                  <a:pt x="335" y="214"/>
                  <a:pt x="335" y="196"/>
                </a:cubicBezTo>
                <a:cubicBezTo>
                  <a:pt x="335" y="194"/>
                  <a:pt x="334" y="192"/>
                  <a:pt x="334" y="190"/>
                </a:cubicBezTo>
                <a:cubicBezTo>
                  <a:pt x="334" y="189"/>
                  <a:pt x="334" y="188"/>
                  <a:pt x="334" y="187"/>
                </a:cubicBezTo>
                <a:cubicBezTo>
                  <a:pt x="334" y="186"/>
                  <a:pt x="333" y="186"/>
                  <a:pt x="333" y="185"/>
                </a:cubicBezTo>
                <a:cubicBezTo>
                  <a:pt x="333" y="184"/>
                  <a:pt x="333" y="183"/>
                  <a:pt x="333" y="182"/>
                </a:cubicBezTo>
                <a:cubicBezTo>
                  <a:pt x="332" y="181"/>
                  <a:pt x="332" y="180"/>
                  <a:pt x="332" y="179"/>
                </a:cubicBezTo>
                <a:cubicBezTo>
                  <a:pt x="332" y="178"/>
                  <a:pt x="331" y="178"/>
                  <a:pt x="331" y="177"/>
                </a:cubicBezTo>
                <a:cubicBezTo>
                  <a:pt x="331" y="176"/>
                  <a:pt x="330" y="175"/>
                  <a:pt x="330" y="173"/>
                </a:cubicBezTo>
                <a:cubicBezTo>
                  <a:pt x="330" y="173"/>
                  <a:pt x="330" y="173"/>
                  <a:pt x="330" y="173"/>
                </a:cubicBezTo>
                <a:cubicBezTo>
                  <a:pt x="334" y="167"/>
                  <a:pt x="340" y="163"/>
                  <a:pt x="346" y="160"/>
                </a:cubicBezTo>
                <a:cubicBezTo>
                  <a:pt x="346" y="160"/>
                  <a:pt x="346" y="161"/>
                  <a:pt x="347" y="161"/>
                </a:cubicBezTo>
                <a:cubicBezTo>
                  <a:pt x="348" y="161"/>
                  <a:pt x="349" y="162"/>
                  <a:pt x="350" y="163"/>
                </a:cubicBezTo>
                <a:cubicBezTo>
                  <a:pt x="350" y="163"/>
                  <a:pt x="350" y="163"/>
                  <a:pt x="351" y="164"/>
                </a:cubicBezTo>
                <a:cubicBezTo>
                  <a:pt x="352" y="164"/>
                  <a:pt x="353" y="165"/>
                  <a:pt x="354" y="165"/>
                </a:cubicBezTo>
                <a:cubicBezTo>
                  <a:pt x="354" y="166"/>
                  <a:pt x="354" y="166"/>
                  <a:pt x="355" y="166"/>
                </a:cubicBezTo>
                <a:cubicBezTo>
                  <a:pt x="357" y="167"/>
                  <a:pt x="359" y="168"/>
                  <a:pt x="361" y="168"/>
                </a:cubicBezTo>
                <a:cubicBezTo>
                  <a:pt x="362" y="169"/>
                  <a:pt x="363" y="169"/>
                  <a:pt x="364" y="169"/>
                </a:cubicBezTo>
                <a:cubicBezTo>
                  <a:pt x="364" y="170"/>
                  <a:pt x="365" y="170"/>
                  <a:pt x="366" y="170"/>
                </a:cubicBezTo>
                <a:cubicBezTo>
                  <a:pt x="367" y="170"/>
                  <a:pt x="368" y="171"/>
                  <a:pt x="369" y="171"/>
                </a:cubicBezTo>
                <a:cubicBezTo>
                  <a:pt x="370" y="171"/>
                  <a:pt x="371" y="171"/>
                  <a:pt x="371" y="171"/>
                </a:cubicBezTo>
                <a:cubicBezTo>
                  <a:pt x="373" y="172"/>
                  <a:pt x="374" y="172"/>
                  <a:pt x="375" y="172"/>
                </a:cubicBezTo>
                <a:cubicBezTo>
                  <a:pt x="376" y="172"/>
                  <a:pt x="376" y="172"/>
                  <a:pt x="377" y="172"/>
                </a:cubicBezTo>
                <a:cubicBezTo>
                  <a:pt x="379" y="172"/>
                  <a:pt x="381" y="172"/>
                  <a:pt x="382" y="173"/>
                </a:cubicBezTo>
                <a:cubicBezTo>
                  <a:pt x="383" y="173"/>
                  <a:pt x="383" y="173"/>
                  <a:pt x="383" y="173"/>
                </a:cubicBezTo>
                <a:cubicBezTo>
                  <a:pt x="383" y="173"/>
                  <a:pt x="383" y="173"/>
                  <a:pt x="383" y="173"/>
                </a:cubicBezTo>
                <a:cubicBezTo>
                  <a:pt x="385" y="172"/>
                  <a:pt x="387" y="172"/>
                  <a:pt x="389" y="172"/>
                </a:cubicBezTo>
                <a:cubicBezTo>
                  <a:pt x="389" y="172"/>
                  <a:pt x="390" y="172"/>
                  <a:pt x="391" y="172"/>
                </a:cubicBezTo>
                <a:cubicBezTo>
                  <a:pt x="392" y="172"/>
                  <a:pt x="393" y="172"/>
                  <a:pt x="394" y="171"/>
                </a:cubicBezTo>
                <a:cubicBezTo>
                  <a:pt x="395" y="171"/>
                  <a:pt x="396" y="171"/>
                  <a:pt x="397" y="171"/>
                </a:cubicBezTo>
                <a:cubicBezTo>
                  <a:pt x="398" y="171"/>
                  <a:pt x="399" y="170"/>
                  <a:pt x="399" y="170"/>
                </a:cubicBezTo>
                <a:cubicBezTo>
                  <a:pt x="400" y="170"/>
                  <a:pt x="401" y="170"/>
                  <a:pt x="402" y="169"/>
                </a:cubicBezTo>
                <a:cubicBezTo>
                  <a:pt x="403" y="169"/>
                  <a:pt x="404" y="169"/>
                  <a:pt x="404" y="169"/>
                </a:cubicBezTo>
                <a:cubicBezTo>
                  <a:pt x="408" y="167"/>
                  <a:pt x="412" y="165"/>
                  <a:pt x="415" y="163"/>
                </a:cubicBezTo>
                <a:cubicBezTo>
                  <a:pt x="415" y="163"/>
                  <a:pt x="416" y="163"/>
                  <a:pt x="416" y="163"/>
                </a:cubicBezTo>
                <a:cubicBezTo>
                  <a:pt x="417" y="162"/>
                  <a:pt x="418" y="161"/>
                  <a:pt x="419" y="161"/>
                </a:cubicBezTo>
                <a:cubicBezTo>
                  <a:pt x="419" y="160"/>
                  <a:pt x="419" y="160"/>
                  <a:pt x="420" y="160"/>
                </a:cubicBezTo>
                <a:cubicBezTo>
                  <a:pt x="426" y="163"/>
                  <a:pt x="432" y="168"/>
                  <a:pt x="437" y="174"/>
                </a:cubicBezTo>
                <a:cubicBezTo>
                  <a:pt x="442" y="182"/>
                  <a:pt x="446" y="191"/>
                  <a:pt x="446" y="197"/>
                </a:cubicBezTo>
                <a:cubicBezTo>
                  <a:pt x="446" y="218"/>
                  <a:pt x="446" y="266"/>
                  <a:pt x="446" y="26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58585A"/>
              </a:solidFill>
            </a:endParaRPr>
          </a:p>
        </p:txBody>
      </p:sp>
      <p:sp>
        <p:nvSpPr>
          <p:cNvPr id="22" name="TextBox 124"/>
          <p:cNvSpPr txBox="1">
            <a:spLocks noChangeArrowheads="1"/>
          </p:cNvSpPr>
          <p:nvPr/>
        </p:nvSpPr>
        <p:spPr bwMode="auto">
          <a:xfrm>
            <a:off x="5413374" y="2110305"/>
            <a:ext cx="12383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hangingPunct="0">
              <a:buFont typeface="Ericsson Capital TT" charset="0"/>
              <a:defRPr sz="2000">
                <a:solidFill>
                  <a:schemeClr val="tx1"/>
                </a:solidFill>
                <a:latin typeface="Arial" charset="0"/>
                <a:ea typeface="ＭＳ Ｐゴシック" charset="0"/>
              </a:defRPr>
            </a:lvl6pPr>
            <a:lvl7pPr marL="2971800" indent="-228600" eaLnBrk="0" hangingPunct="0">
              <a:buFont typeface="Ericsson Capital TT" charset="0"/>
              <a:defRPr sz="2000">
                <a:solidFill>
                  <a:schemeClr val="tx1"/>
                </a:solidFill>
                <a:latin typeface="Arial" charset="0"/>
                <a:ea typeface="ＭＳ Ｐゴシック" charset="0"/>
              </a:defRPr>
            </a:lvl7pPr>
            <a:lvl8pPr marL="3429000" indent="-228600" eaLnBrk="0" hangingPunct="0">
              <a:buFont typeface="Ericsson Capital TT" charset="0"/>
              <a:defRPr sz="2000">
                <a:solidFill>
                  <a:schemeClr val="tx1"/>
                </a:solidFill>
                <a:latin typeface="Arial" charset="0"/>
                <a:ea typeface="ＭＳ Ｐゴシック" charset="0"/>
              </a:defRPr>
            </a:lvl8pPr>
            <a:lvl9pPr marL="3886200" indent="-228600" eaLnBrk="0" hangingPunct="0">
              <a:buFont typeface="Ericsson Capital TT" charset="0"/>
              <a:defRPr sz="2000">
                <a:solidFill>
                  <a:schemeClr val="tx1"/>
                </a:solidFill>
                <a:latin typeface="Arial" charset="0"/>
                <a:ea typeface="ＭＳ Ｐゴシック" charset="0"/>
              </a:defRPr>
            </a:lvl9pPr>
          </a:lstStyle>
          <a:p>
            <a:r>
              <a:rPr lang="en-US" sz="1400">
                <a:solidFill>
                  <a:srgbClr val="58585A"/>
                </a:solidFill>
                <a:latin typeface="Calibri" charset="0"/>
              </a:rPr>
              <a:t>Data scientists</a:t>
            </a:r>
          </a:p>
        </p:txBody>
      </p:sp>
      <p:cxnSp>
        <p:nvCxnSpPr>
          <p:cNvPr id="23" name="Elbow Connector 22"/>
          <p:cNvCxnSpPr>
            <a:stCxn id="10" idx="2"/>
            <a:endCxn id="5" idx="2"/>
          </p:cNvCxnSpPr>
          <p:nvPr/>
        </p:nvCxnSpPr>
        <p:spPr bwMode="auto">
          <a:xfrm rot="5400000">
            <a:off x="6171406" y="745848"/>
            <a:ext cx="12700" cy="6535737"/>
          </a:xfrm>
          <a:prstGeom prst="bentConnector3">
            <a:avLst>
              <a:gd name="adj1" fmla="val 5567449"/>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2"/>
            <a:endCxn id="5" idx="2"/>
          </p:cNvCxnSpPr>
          <p:nvPr/>
        </p:nvCxnSpPr>
        <p:spPr bwMode="auto">
          <a:xfrm rot="5400000">
            <a:off x="5354637" y="1562615"/>
            <a:ext cx="12700" cy="4902200"/>
          </a:xfrm>
          <a:prstGeom prst="bentConnector3">
            <a:avLst>
              <a:gd name="adj1" fmla="val 4395346"/>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2"/>
            <a:endCxn id="5" idx="2"/>
          </p:cNvCxnSpPr>
          <p:nvPr/>
        </p:nvCxnSpPr>
        <p:spPr bwMode="auto">
          <a:xfrm rot="5400000">
            <a:off x="4537074" y="2380178"/>
            <a:ext cx="12700" cy="3267075"/>
          </a:xfrm>
          <a:prstGeom prst="bentConnector3">
            <a:avLst>
              <a:gd name="adj1" fmla="val 3139535"/>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6" idx="2"/>
            <a:endCxn id="5" idx="2"/>
          </p:cNvCxnSpPr>
          <p:nvPr/>
        </p:nvCxnSpPr>
        <p:spPr bwMode="auto">
          <a:xfrm rot="5400000">
            <a:off x="3720306" y="3196948"/>
            <a:ext cx="12700" cy="1633537"/>
          </a:xfrm>
          <a:prstGeom prst="bentConnector3">
            <a:avLst>
              <a:gd name="adj1" fmla="val 1800000"/>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5" idx="1"/>
          </p:cNvCxnSpPr>
          <p:nvPr/>
        </p:nvCxnSpPr>
        <p:spPr bwMode="auto">
          <a:xfrm>
            <a:off x="1916113" y="3724790"/>
            <a:ext cx="338137" cy="0"/>
          </a:xfrm>
          <a:prstGeom prst="straightConnector1">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3"/>
            <a:endCxn id="6" idx="1"/>
          </p:cNvCxnSpPr>
          <p:nvPr/>
        </p:nvCxnSpPr>
        <p:spPr bwMode="auto">
          <a:xfrm>
            <a:off x="3551238" y="3724790"/>
            <a:ext cx="338137" cy="0"/>
          </a:xfrm>
          <a:prstGeom prst="straightConnector1">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3"/>
            <a:endCxn id="7" idx="1"/>
          </p:cNvCxnSpPr>
          <p:nvPr/>
        </p:nvCxnSpPr>
        <p:spPr bwMode="auto">
          <a:xfrm>
            <a:off x="5184773" y="3724790"/>
            <a:ext cx="338139" cy="0"/>
          </a:xfrm>
          <a:prstGeom prst="straightConnector1">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 idx="3"/>
            <a:endCxn id="11" idx="1"/>
          </p:cNvCxnSpPr>
          <p:nvPr/>
        </p:nvCxnSpPr>
        <p:spPr bwMode="auto">
          <a:xfrm>
            <a:off x="6818313" y="3724790"/>
            <a:ext cx="338137" cy="0"/>
          </a:xfrm>
          <a:prstGeom prst="straightConnector1">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10" idx="1"/>
          </p:cNvCxnSpPr>
          <p:nvPr/>
        </p:nvCxnSpPr>
        <p:spPr bwMode="auto">
          <a:xfrm>
            <a:off x="8453438" y="3724790"/>
            <a:ext cx="338137" cy="0"/>
          </a:xfrm>
          <a:prstGeom prst="straightConnector1">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 idx="3"/>
            <a:endCxn id="8" idx="1"/>
          </p:cNvCxnSpPr>
          <p:nvPr/>
        </p:nvCxnSpPr>
        <p:spPr bwMode="auto">
          <a:xfrm>
            <a:off x="10086973" y="3725584"/>
            <a:ext cx="338139" cy="0"/>
          </a:xfrm>
          <a:prstGeom prst="straightConnector1">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3" name="Right Brace 32"/>
          <p:cNvSpPr>
            <a:spLocks/>
          </p:cNvSpPr>
          <p:nvPr/>
        </p:nvSpPr>
        <p:spPr bwMode="auto">
          <a:xfrm rot="16200000">
            <a:off x="6065044" y="-2283103"/>
            <a:ext cx="300037" cy="10045700"/>
          </a:xfrm>
          <a:prstGeom prst="rightBrace">
            <a:avLst>
              <a:gd name="adj1" fmla="val 8370"/>
              <a:gd name="adj2" fmla="val 50000"/>
            </a:avLst>
          </a:prstGeom>
          <a:noFill/>
          <a:ln w="25400">
            <a:solidFill>
              <a:srgbClr val="4A4A4C"/>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wrap="none" lIns="72000" rIns="72000"/>
          <a:lstStyle/>
          <a:p>
            <a:pPr>
              <a:defRPr/>
            </a:pPr>
            <a:endParaRPr lang="en-US">
              <a:solidFill>
                <a:srgbClr val="58585A"/>
              </a:solidFill>
              <a:latin typeface="Arial"/>
            </a:endParaRPr>
          </a:p>
        </p:txBody>
      </p:sp>
      <p:sp>
        <p:nvSpPr>
          <p:cNvPr id="35" name="Rounded Rectangle 34"/>
          <p:cNvSpPr/>
          <p:nvPr/>
        </p:nvSpPr>
        <p:spPr bwMode="auto">
          <a:xfrm>
            <a:off x="658769" y="5506824"/>
            <a:ext cx="1229500" cy="499903"/>
          </a:xfrm>
          <a:prstGeom prst="roundRect">
            <a:avLst/>
          </a:prstGeom>
          <a:solidFill>
            <a:srgbClr val="FFFFFF"/>
          </a:solidFill>
          <a:ln w="28575" cap="flat" cmpd="sng" algn="ctr">
            <a:solidFill>
              <a:srgbClr val="00285E"/>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r>
              <a:rPr lang="en-US" sz="1200" dirty="0">
                <a:solidFill>
                  <a:srgbClr val="58585A"/>
                </a:solidFill>
              </a:rPr>
              <a:t>Service Data</a:t>
            </a:r>
          </a:p>
        </p:txBody>
      </p:sp>
      <p:sp>
        <p:nvSpPr>
          <p:cNvPr id="36" name="Rounded Rectangle 35"/>
          <p:cNvSpPr/>
          <p:nvPr/>
        </p:nvSpPr>
        <p:spPr bwMode="auto">
          <a:xfrm>
            <a:off x="658769" y="4409270"/>
            <a:ext cx="1229500" cy="499903"/>
          </a:xfrm>
          <a:prstGeom prst="roundRect">
            <a:avLst/>
          </a:prstGeom>
          <a:solidFill>
            <a:schemeClr val="bg1"/>
          </a:solidFill>
          <a:ln w="28575" cap="flat" cmpd="sng" algn="ctr">
            <a:solidFill>
              <a:srgbClr val="00285E"/>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r>
              <a:rPr lang="en-US" sz="1200" dirty="0">
                <a:solidFill>
                  <a:srgbClr val="58585A"/>
                </a:solidFill>
              </a:rPr>
              <a:t>User &amp; Device Data</a:t>
            </a:r>
          </a:p>
        </p:txBody>
      </p:sp>
      <p:sp>
        <p:nvSpPr>
          <p:cNvPr id="37" name="Rounded Rectangle 36"/>
          <p:cNvSpPr/>
          <p:nvPr/>
        </p:nvSpPr>
        <p:spPr bwMode="auto">
          <a:xfrm>
            <a:off x="658769" y="4959179"/>
            <a:ext cx="1229500" cy="499903"/>
          </a:xfrm>
          <a:prstGeom prst="roundRect">
            <a:avLst/>
          </a:prstGeom>
          <a:solidFill>
            <a:srgbClr val="FFFFFF"/>
          </a:solidFill>
          <a:ln w="28575" cap="flat" cmpd="sng" algn="ctr">
            <a:solidFill>
              <a:srgbClr val="00285E"/>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r>
              <a:rPr lang="en-US" sz="1200" dirty="0">
                <a:solidFill>
                  <a:srgbClr val="58585A"/>
                </a:solidFill>
              </a:rPr>
              <a:t>Network Data</a:t>
            </a:r>
          </a:p>
        </p:txBody>
      </p:sp>
      <p:cxnSp>
        <p:nvCxnSpPr>
          <p:cNvPr id="38" name="Straight Arrow Connector 37"/>
          <p:cNvCxnSpPr>
            <a:endCxn id="4" idx="2"/>
          </p:cNvCxnSpPr>
          <p:nvPr/>
        </p:nvCxnSpPr>
        <p:spPr bwMode="auto">
          <a:xfrm flipH="1" flipV="1">
            <a:off x="1268413" y="4013716"/>
            <a:ext cx="9196" cy="338307"/>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39" name="Rounded Rectangle 38"/>
          <p:cNvSpPr/>
          <p:nvPr/>
        </p:nvSpPr>
        <p:spPr bwMode="auto">
          <a:xfrm>
            <a:off x="10425112" y="4283609"/>
            <a:ext cx="1422304" cy="452258"/>
          </a:xfrm>
          <a:prstGeom prst="roundRect">
            <a:avLst/>
          </a:prstGeom>
          <a:solidFill>
            <a:schemeClr val="bg1"/>
          </a:solidFill>
          <a:ln w="28575" cap="flat" cmpd="sng" algn="ctr">
            <a:solidFill>
              <a:srgbClr val="00285E"/>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en-US" sz="1200">
              <a:solidFill>
                <a:srgbClr val="FFFFFF"/>
              </a:solidFill>
            </a:endParaRPr>
          </a:p>
        </p:txBody>
      </p:sp>
      <p:sp>
        <p:nvSpPr>
          <p:cNvPr id="40" name="TextBox 39"/>
          <p:cNvSpPr txBox="1"/>
          <p:nvPr/>
        </p:nvSpPr>
        <p:spPr>
          <a:xfrm>
            <a:off x="10353097" y="4458868"/>
            <a:ext cx="1566333" cy="276999"/>
          </a:xfrm>
          <a:prstGeom prst="rect">
            <a:avLst/>
          </a:prstGeom>
          <a:noFill/>
        </p:spPr>
        <p:txBody>
          <a:bodyPr wrap="square" rtlCol="0">
            <a:spAutoFit/>
          </a:bodyPr>
          <a:lstStyle/>
          <a:p>
            <a:pPr algn="ctr"/>
            <a:r>
              <a:rPr lang="en-US" sz="1200" b="1" dirty="0">
                <a:solidFill>
                  <a:srgbClr val="58585A"/>
                </a:solidFill>
                <a:latin typeface="Calibri" panose="020F0502020204030204" pitchFamily="34" charset="0"/>
              </a:rPr>
              <a:t>Visualization</a:t>
            </a:r>
          </a:p>
        </p:txBody>
      </p:sp>
      <p:sp>
        <p:nvSpPr>
          <p:cNvPr id="41" name="Rounded Rectangle 40"/>
          <p:cNvSpPr/>
          <p:nvPr/>
        </p:nvSpPr>
        <p:spPr bwMode="auto">
          <a:xfrm>
            <a:off x="10482608" y="5092931"/>
            <a:ext cx="1356416" cy="506547"/>
          </a:xfrm>
          <a:prstGeom prst="roundRect">
            <a:avLst/>
          </a:prstGeom>
          <a:solidFill>
            <a:srgbClr val="FFFFFF"/>
          </a:solidFill>
          <a:ln w="28575" cap="flat" cmpd="sng" algn="ctr">
            <a:solidFill>
              <a:srgbClr val="00275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en-US" sz="1200">
              <a:solidFill>
                <a:srgbClr val="58585A"/>
              </a:solidFill>
            </a:endParaRPr>
          </a:p>
        </p:txBody>
      </p:sp>
      <p:sp>
        <p:nvSpPr>
          <p:cNvPr id="42" name="TextBox 41"/>
          <p:cNvSpPr txBox="1"/>
          <p:nvPr/>
        </p:nvSpPr>
        <p:spPr>
          <a:xfrm>
            <a:off x="10358489" y="5207704"/>
            <a:ext cx="1598081" cy="276999"/>
          </a:xfrm>
          <a:prstGeom prst="rect">
            <a:avLst/>
          </a:prstGeom>
          <a:noFill/>
          <a:ln>
            <a:noFill/>
          </a:ln>
        </p:spPr>
        <p:txBody>
          <a:bodyPr wrap="square" rtlCol="0">
            <a:spAutoFit/>
          </a:bodyPr>
          <a:lstStyle/>
          <a:p>
            <a:pPr algn="ctr"/>
            <a:r>
              <a:rPr lang="en-US" sz="1200" b="1" dirty="0">
                <a:solidFill>
                  <a:srgbClr val="58585A"/>
                </a:solidFill>
                <a:latin typeface="Calibri" panose="020F0502020204030204" pitchFamily="34" charset="0"/>
              </a:rPr>
              <a:t>Business Decision</a:t>
            </a:r>
          </a:p>
        </p:txBody>
      </p:sp>
      <p:cxnSp>
        <p:nvCxnSpPr>
          <p:cNvPr id="45" name="Straight Arrow Connector 44"/>
          <p:cNvCxnSpPr>
            <a:stCxn id="8" idx="2"/>
            <a:endCxn id="39" idx="0"/>
          </p:cNvCxnSpPr>
          <p:nvPr/>
        </p:nvCxnSpPr>
        <p:spPr bwMode="auto">
          <a:xfrm>
            <a:off x="11136264" y="4013715"/>
            <a:ext cx="0" cy="2698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46" name="Straight Arrow Connector 45"/>
          <p:cNvCxnSpPr>
            <a:endCxn id="41" idx="0"/>
          </p:cNvCxnSpPr>
          <p:nvPr/>
        </p:nvCxnSpPr>
        <p:spPr bwMode="auto">
          <a:xfrm>
            <a:off x="11154245" y="4737729"/>
            <a:ext cx="6571" cy="355202"/>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48" name="TextBox 47"/>
          <p:cNvSpPr txBox="1"/>
          <p:nvPr/>
        </p:nvSpPr>
        <p:spPr>
          <a:xfrm rot="16200000">
            <a:off x="-80601" y="4970387"/>
            <a:ext cx="869149" cy="400110"/>
          </a:xfrm>
          <a:prstGeom prst="rect">
            <a:avLst/>
          </a:prstGeom>
          <a:noFill/>
        </p:spPr>
        <p:txBody>
          <a:bodyPr wrap="none" rtlCol="0">
            <a:spAutoFit/>
          </a:bodyPr>
          <a:lstStyle/>
          <a:p>
            <a:r>
              <a:rPr lang="en-US" dirty="0">
                <a:solidFill>
                  <a:srgbClr val="58585A"/>
                </a:solidFill>
              </a:rPr>
              <a:t>inputs</a:t>
            </a:r>
          </a:p>
        </p:txBody>
      </p:sp>
    </p:spTree>
    <p:extLst>
      <p:ext uri="{BB962C8B-B14F-4D97-AF65-F5344CB8AC3E}">
        <p14:creationId xmlns:p14="http://schemas.microsoft.com/office/powerpoint/2010/main" val="306118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r>
              <a:rPr lang="en-US" dirty="0" smtClean="0"/>
              <a:t>task</a:t>
            </a:r>
            <a:endParaRPr lang="en-US" dirty="0"/>
          </a:p>
        </p:txBody>
      </p:sp>
      <p:sp>
        <p:nvSpPr>
          <p:cNvPr id="95" name="Content Placeholder 2"/>
          <p:cNvSpPr>
            <a:spLocks noGrp="1"/>
          </p:cNvSpPr>
          <p:nvPr>
            <p:ph idx="4294967295"/>
          </p:nvPr>
        </p:nvSpPr>
        <p:spPr>
          <a:xfrm>
            <a:off x="524935" y="1333536"/>
            <a:ext cx="6610858" cy="5257763"/>
          </a:xfrm>
          <a:prstGeom prst="rect">
            <a:avLst/>
          </a:prstGeom>
        </p:spPr>
        <p:txBody>
          <a:bodyPr>
            <a:normAutofit/>
          </a:bodyPr>
          <a:lstStyle/>
          <a:p>
            <a:r>
              <a:rPr lang="en-US" sz="2000" dirty="0"/>
              <a:t>Implement</a:t>
            </a:r>
          </a:p>
          <a:p>
            <a:pPr lvl="1"/>
            <a:r>
              <a:rPr lang="en-US" sz="1800" dirty="0"/>
              <a:t>2 layers neural network Neurons</a:t>
            </a:r>
          </a:p>
          <a:p>
            <a:pPr lvl="1"/>
            <a:r>
              <a:rPr lang="en-US" sz="1800" dirty="0"/>
              <a:t>Classify spiral dataset</a:t>
            </a:r>
          </a:p>
          <a:p>
            <a:pPr lvl="1"/>
            <a:endParaRPr lang="en-US" sz="1800" dirty="0"/>
          </a:p>
          <a:p>
            <a:r>
              <a:rPr lang="en-US" sz="2000" dirty="0"/>
              <a:t>Example</a:t>
            </a:r>
          </a:p>
          <a:p>
            <a:pPr lvl="1"/>
            <a:r>
              <a:rPr lang="en-US" dirty="0">
                <a:hlinkClick r:id="rId3"/>
              </a:rPr>
              <a:t>http://playground.tensorflow.org</a:t>
            </a:r>
            <a:endParaRPr lang="en-US" dirty="0"/>
          </a:p>
          <a:p>
            <a:pPr marL="355600" lvl="1" indent="0">
              <a:buNone/>
            </a:pPr>
            <a:r>
              <a:rPr lang="en-US" dirty="0"/>
              <a:t/>
            </a:r>
            <a:br>
              <a:rPr lang="en-US" dirty="0"/>
            </a:br>
            <a:endParaRPr lang="en-US" dirty="0"/>
          </a:p>
          <a:p>
            <a:pPr marL="355600" lvl="1" indent="0">
              <a:buNone/>
            </a:pPr>
            <a:endParaRPr lang="en-US" sz="2000" dirty="0"/>
          </a:p>
          <a:p>
            <a:endParaRPr lang="en-US" sz="2000" dirty="0"/>
          </a:p>
        </p:txBody>
      </p:sp>
    </p:spTree>
    <p:extLst>
      <p:ext uri="{BB962C8B-B14F-4D97-AF65-F5344CB8AC3E}">
        <p14:creationId xmlns:p14="http://schemas.microsoft.com/office/powerpoint/2010/main" val="205470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r>
              <a:rPr lang="en-US" dirty="0" err="1"/>
              <a:t>Neurual</a:t>
            </a:r>
            <a:r>
              <a:rPr lang="en-US" dirty="0"/>
              <a:t> network</a:t>
            </a:r>
          </a:p>
        </p:txBody>
      </p:sp>
      <p:pic>
        <p:nvPicPr>
          <p:cNvPr id="2" name="Picture 1"/>
          <p:cNvPicPr>
            <a:picLocks noChangeAspect="1"/>
          </p:cNvPicPr>
          <p:nvPr/>
        </p:nvPicPr>
        <p:blipFill>
          <a:blip r:embed="rId3"/>
          <a:stretch>
            <a:fillRect/>
          </a:stretch>
        </p:blipFill>
        <p:spPr>
          <a:xfrm>
            <a:off x="0" y="0"/>
            <a:ext cx="12131376" cy="6745045"/>
          </a:xfrm>
          <a:prstGeom prst="rect">
            <a:avLst/>
          </a:prstGeom>
        </p:spPr>
      </p:pic>
    </p:spTree>
    <p:extLst>
      <p:ext uri="{BB962C8B-B14F-4D97-AF65-F5344CB8AC3E}">
        <p14:creationId xmlns:p14="http://schemas.microsoft.com/office/powerpoint/2010/main" val="2221030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Rounded Corners 108"/>
          <p:cNvSpPr/>
          <p:nvPr/>
        </p:nvSpPr>
        <p:spPr bwMode="auto">
          <a:xfrm>
            <a:off x="9934048" y="1778000"/>
            <a:ext cx="785448" cy="2362200"/>
          </a:xfrm>
          <a:prstGeom prst="roundRect">
            <a:avLst/>
          </a:prstGeom>
          <a:solidFill>
            <a:schemeClr val="accent2">
              <a:lumMod val="60000"/>
              <a:lumOff val="4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output</a:t>
            </a:r>
          </a:p>
        </p:txBody>
      </p:sp>
      <p:sp>
        <p:nvSpPr>
          <p:cNvPr id="107" name="Rectangle: Rounded Corners 106"/>
          <p:cNvSpPr/>
          <p:nvPr/>
        </p:nvSpPr>
        <p:spPr bwMode="auto">
          <a:xfrm>
            <a:off x="8648988" y="779096"/>
            <a:ext cx="785448" cy="4364403"/>
          </a:xfrm>
          <a:prstGeom prst="roundRect">
            <a:avLst/>
          </a:prstGeom>
          <a:solidFill>
            <a:schemeClr val="accent1">
              <a:lumMod val="40000"/>
              <a:lumOff val="6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hidden</a:t>
            </a:r>
          </a:p>
        </p:txBody>
      </p:sp>
      <p:sp>
        <p:nvSpPr>
          <p:cNvPr id="5" name="Rectangle: Rounded Corners 4"/>
          <p:cNvSpPr/>
          <p:nvPr/>
        </p:nvSpPr>
        <p:spPr bwMode="auto">
          <a:xfrm>
            <a:off x="7433325" y="1778000"/>
            <a:ext cx="785448" cy="2362200"/>
          </a:xfrm>
          <a:prstGeom prst="roundRect">
            <a:avLst/>
          </a:prstGeom>
          <a:solidFill>
            <a:schemeClr val="tx2">
              <a:lumMod val="25000"/>
              <a:lumOff val="75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t>i</a:t>
            </a:r>
            <a:r>
              <a:rPr kumimoji="0" lang="en-US" sz="2000" b="0" i="0" u="none" strike="noStrike" cap="none" normalizeH="0" baseline="0" dirty="0">
                <a:ln>
                  <a:noFill/>
                </a:ln>
                <a:solidFill>
                  <a:schemeClr val="tx1"/>
                </a:solidFill>
                <a:effectLst/>
                <a:latin typeface="Arial" charset="0"/>
              </a:rPr>
              <a:t>nput</a:t>
            </a:r>
          </a:p>
        </p:txBody>
      </p:sp>
      <p:sp>
        <p:nvSpPr>
          <p:cNvPr id="8197" name="Title 1"/>
          <p:cNvSpPr>
            <a:spLocks noGrp="1"/>
          </p:cNvSpPr>
          <p:nvPr>
            <p:ph type="title"/>
          </p:nvPr>
        </p:nvSpPr>
        <p:spPr>
          <a:xfrm>
            <a:off x="524934" y="239714"/>
            <a:ext cx="9207035" cy="1085371"/>
          </a:xfrm>
        </p:spPr>
        <p:txBody>
          <a:bodyPr/>
          <a:lstStyle/>
          <a:p>
            <a:r>
              <a:rPr lang="en-US" dirty="0"/>
              <a:t>Neural network</a:t>
            </a:r>
          </a:p>
        </p:txBody>
      </p:sp>
      <p:sp>
        <p:nvSpPr>
          <p:cNvPr id="95" name="Content Placeholder 2"/>
          <p:cNvSpPr>
            <a:spLocks noGrp="1"/>
          </p:cNvSpPr>
          <p:nvPr>
            <p:ph idx="4294967295"/>
          </p:nvPr>
        </p:nvSpPr>
        <p:spPr>
          <a:xfrm>
            <a:off x="524935" y="1333536"/>
            <a:ext cx="7273050" cy="5257763"/>
          </a:xfrm>
          <a:prstGeom prst="rect">
            <a:avLst/>
          </a:prstGeom>
        </p:spPr>
        <p:txBody>
          <a:bodyPr>
            <a:normAutofit/>
          </a:bodyPr>
          <a:lstStyle/>
          <a:p>
            <a:r>
              <a:rPr lang="en-US" sz="2000" dirty="0"/>
              <a:t>Naming conventions</a:t>
            </a:r>
          </a:p>
          <a:p>
            <a:pPr lvl="1"/>
            <a:r>
              <a:rPr lang="en-US" sz="1800" dirty="0"/>
              <a:t>Input layer, hidden layer, output layer</a:t>
            </a:r>
          </a:p>
          <a:p>
            <a:pPr lvl="1"/>
            <a:r>
              <a:rPr lang="en-US" sz="1800" dirty="0"/>
              <a:t>Neurons</a:t>
            </a:r>
          </a:p>
          <a:p>
            <a:pPr lvl="1"/>
            <a:r>
              <a:rPr lang="en-US" sz="1800" dirty="0"/>
              <a:t>Activation function</a:t>
            </a:r>
          </a:p>
          <a:p>
            <a:pPr lvl="1"/>
            <a:r>
              <a:rPr lang="en-US" sz="1800" dirty="0"/>
              <a:t>Weights, biases</a:t>
            </a:r>
          </a:p>
          <a:p>
            <a:pPr lvl="1"/>
            <a:endParaRPr lang="en-US" sz="1800" dirty="0"/>
          </a:p>
          <a:p>
            <a:r>
              <a:rPr lang="en-US" sz="2000" dirty="0"/>
              <a:t>Classifier example</a:t>
            </a:r>
          </a:p>
          <a:p>
            <a:pPr lvl="1"/>
            <a:r>
              <a:rPr lang="en-US" sz="1800" dirty="0"/>
              <a:t>2 layers neural network, 2D input layer, 2 classes output</a:t>
            </a:r>
          </a:p>
          <a:p>
            <a:pPr lvl="1"/>
            <a:r>
              <a:rPr lang="en-US" sz="1800" dirty="0"/>
              <a:t>Activation function </a:t>
            </a:r>
            <a:r>
              <a:rPr lang="en-US" sz="1800" dirty="0" err="1"/>
              <a:t>ReLu</a:t>
            </a:r>
            <a:r>
              <a:rPr lang="en-US" sz="1800" dirty="0"/>
              <a:t>, max(0, X)</a:t>
            </a:r>
          </a:p>
          <a:p>
            <a:pPr lvl="1"/>
            <a:r>
              <a:rPr lang="en-US" sz="1800" dirty="0"/>
              <a:t>h</a:t>
            </a:r>
            <a:r>
              <a:rPr lang="en-US" sz="1800" baseline="-25000" dirty="0"/>
              <a:t>1</a:t>
            </a:r>
            <a:r>
              <a:rPr lang="en-US" sz="1800" dirty="0"/>
              <a:t> = x</a:t>
            </a:r>
            <a:r>
              <a:rPr lang="en-US" sz="1800" baseline="-25000" dirty="0"/>
              <a:t>1</a:t>
            </a:r>
            <a:r>
              <a:rPr lang="en-US" sz="1800" dirty="0"/>
              <a:t>w</a:t>
            </a:r>
            <a:r>
              <a:rPr lang="en-US" sz="1800" baseline="-25000" dirty="0"/>
              <a:t>11</a:t>
            </a:r>
            <a:r>
              <a:rPr lang="en-US" sz="1800" dirty="0"/>
              <a:t> + x</a:t>
            </a:r>
            <a:r>
              <a:rPr lang="en-US" sz="1800" baseline="-25000" dirty="0"/>
              <a:t>2</a:t>
            </a:r>
            <a:r>
              <a:rPr lang="en-US" sz="1800" dirty="0"/>
              <a:t>w</a:t>
            </a:r>
            <a:r>
              <a:rPr lang="en-US" sz="1800" baseline="-25000" dirty="0"/>
              <a:t>21</a:t>
            </a:r>
            <a:r>
              <a:rPr lang="en-US" sz="1800" dirty="0"/>
              <a:t> + b</a:t>
            </a:r>
            <a:r>
              <a:rPr lang="en-US" sz="1800" baseline="-25000" dirty="0"/>
              <a:t>11</a:t>
            </a:r>
            <a:r>
              <a:rPr lang="en-US" sz="1800" dirty="0"/>
              <a:t/>
            </a:r>
            <a:br>
              <a:rPr lang="en-US" sz="1800" dirty="0"/>
            </a:br>
            <a:r>
              <a:rPr lang="en-US" sz="1800" dirty="0"/>
              <a:t>h</a:t>
            </a:r>
            <a:r>
              <a:rPr lang="en-US" sz="1800" baseline="-25000" dirty="0"/>
              <a:t>2</a:t>
            </a:r>
            <a:r>
              <a:rPr lang="en-US" sz="1800" dirty="0"/>
              <a:t> = x</a:t>
            </a:r>
            <a:r>
              <a:rPr lang="en-US" sz="1800" baseline="-25000" dirty="0"/>
              <a:t>1</a:t>
            </a:r>
            <a:r>
              <a:rPr lang="en-US" sz="1800" dirty="0"/>
              <a:t>w</a:t>
            </a:r>
            <a:r>
              <a:rPr lang="en-US" sz="1800" baseline="-25000" dirty="0"/>
              <a:t>12</a:t>
            </a:r>
            <a:r>
              <a:rPr lang="en-US" sz="1800" dirty="0"/>
              <a:t> + x</a:t>
            </a:r>
            <a:r>
              <a:rPr lang="en-US" sz="1800" baseline="-25000" dirty="0"/>
              <a:t>2</a:t>
            </a:r>
            <a:r>
              <a:rPr lang="en-US" sz="1800" dirty="0"/>
              <a:t>w</a:t>
            </a:r>
            <a:r>
              <a:rPr lang="en-US" sz="1800" baseline="-25000" dirty="0"/>
              <a:t>22</a:t>
            </a:r>
            <a:r>
              <a:rPr lang="en-US" sz="1800" dirty="0"/>
              <a:t> + b</a:t>
            </a:r>
            <a:r>
              <a:rPr lang="en-US" sz="1800" baseline="-25000" dirty="0"/>
              <a:t>12</a:t>
            </a:r>
            <a:br>
              <a:rPr lang="en-US" sz="1800" baseline="-25000" dirty="0"/>
            </a:br>
            <a:r>
              <a:rPr lang="en-US" sz="1800" baseline="-25000" dirty="0"/>
              <a:t>…</a:t>
            </a:r>
            <a:br>
              <a:rPr lang="en-US" sz="1800" baseline="-25000" dirty="0"/>
            </a:br>
            <a:endParaRPr lang="en-US" sz="2000" dirty="0"/>
          </a:p>
          <a:p>
            <a:endParaRPr lang="en-US" sz="2000" dirty="0"/>
          </a:p>
        </p:txBody>
      </p:sp>
      <p:sp>
        <p:nvSpPr>
          <p:cNvPr id="3" name="Oval 2"/>
          <p:cNvSpPr/>
          <p:nvPr/>
        </p:nvSpPr>
        <p:spPr bwMode="auto">
          <a:xfrm>
            <a:off x="7487183"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x1</a:t>
            </a:r>
          </a:p>
        </p:txBody>
      </p:sp>
      <p:sp>
        <p:nvSpPr>
          <p:cNvPr id="98" name="Oval 97"/>
          <p:cNvSpPr/>
          <p:nvPr/>
        </p:nvSpPr>
        <p:spPr bwMode="auto">
          <a:xfrm>
            <a:off x="7492702"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x2</a:t>
            </a:r>
          </a:p>
        </p:txBody>
      </p:sp>
      <p:sp>
        <p:nvSpPr>
          <p:cNvPr id="100" name="Oval 99"/>
          <p:cNvSpPr/>
          <p:nvPr/>
        </p:nvSpPr>
        <p:spPr bwMode="auto">
          <a:xfrm>
            <a:off x="8729547" y="9862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h1</a:t>
            </a:r>
          </a:p>
        </p:txBody>
      </p:sp>
      <p:sp>
        <p:nvSpPr>
          <p:cNvPr id="101" name="Oval 100"/>
          <p:cNvSpPr/>
          <p:nvPr/>
        </p:nvSpPr>
        <p:spPr bwMode="auto">
          <a:xfrm>
            <a:off x="8729547"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h2</a:t>
            </a:r>
          </a:p>
        </p:txBody>
      </p:sp>
      <p:sp>
        <p:nvSpPr>
          <p:cNvPr id="103" name="Oval 102"/>
          <p:cNvSpPr/>
          <p:nvPr/>
        </p:nvSpPr>
        <p:spPr bwMode="auto">
          <a:xfrm>
            <a:off x="8740304"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h3</a:t>
            </a:r>
          </a:p>
        </p:txBody>
      </p:sp>
      <p:sp>
        <p:nvSpPr>
          <p:cNvPr id="104" name="Oval 103"/>
          <p:cNvSpPr/>
          <p:nvPr/>
        </p:nvSpPr>
        <p:spPr bwMode="auto">
          <a:xfrm>
            <a:off x="8729547" y="40073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h4</a:t>
            </a:r>
          </a:p>
        </p:txBody>
      </p:sp>
      <p:sp>
        <p:nvSpPr>
          <p:cNvPr id="105" name="Oval 104"/>
          <p:cNvSpPr/>
          <p:nvPr/>
        </p:nvSpPr>
        <p:spPr bwMode="auto">
          <a:xfrm>
            <a:off x="9987906"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o1</a:t>
            </a:r>
          </a:p>
        </p:txBody>
      </p:sp>
      <p:sp>
        <p:nvSpPr>
          <p:cNvPr id="106" name="Oval 105"/>
          <p:cNvSpPr/>
          <p:nvPr/>
        </p:nvSpPr>
        <p:spPr bwMode="auto">
          <a:xfrm>
            <a:off x="9987906"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o2</a:t>
            </a:r>
          </a:p>
        </p:txBody>
      </p:sp>
      <p:cxnSp>
        <p:nvCxnSpPr>
          <p:cNvPr id="7" name="Straight Arrow Connector 6"/>
          <p:cNvCxnSpPr>
            <a:stCxn id="3" idx="6"/>
            <a:endCxn id="100" idx="2"/>
          </p:cNvCxnSpPr>
          <p:nvPr/>
        </p:nvCxnSpPr>
        <p:spPr bwMode="auto">
          <a:xfrm flipV="1">
            <a:off x="8164915" y="1325085"/>
            <a:ext cx="564632" cy="9739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2" name="Straight Arrow Connector 111"/>
          <p:cNvCxnSpPr>
            <a:cxnSpLocks/>
            <a:stCxn id="3" idx="6"/>
            <a:endCxn id="101" idx="2"/>
          </p:cNvCxnSpPr>
          <p:nvPr/>
        </p:nvCxnSpPr>
        <p:spPr bwMode="auto">
          <a:xfrm>
            <a:off x="8164915" y="2299063"/>
            <a:ext cx="56463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5" name="Straight Arrow Connector 114"/>
          <p:cNvCxnSpPr>
            <a:cxnSpLocks/>
            <a:stCxn id="3" idx="6"/>
            <a:endCxn id="103" idx="2"/>
          </p:cNvCxnSpPr>
          <p:nvPr/>
        </p:nvCxnSpPr>
        <p:spPr bwMode="auto">
          <a:xfrm>
            <a:off x="8164915" y="2299063"/>
            <a:ext cx="575389"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8" name="Straight Arrow Connector 117"/>
          <p:cNvCxnSpPr>
            <a:cxnSpLocks/>
            <a:stCxn id="3" idx="6"/>
            <a:endCxn id="104" idx="2"/>
          </p:cNvCxnSpPr>
          <p:nvPr/>
        </p:nvCxnSpPr>
        <p:spPr bwMode="auto">
          <a:xfrm>
            <a:off x="8164915" y="2299063"/>
            <a:ext cx="564632"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1" name="Oval 120"/>
          <p:cNvSpPr/>
          <p:nvPr/>
        </p:nvSpPr>
        <p:spPr bwMode="auto">
          <a:xfrm>
            <a:off x="7487183" y="982548"/>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b0</a:t>
            </a:r>
          </a:p>
        </p:txBody>
      </p:sp>
      <p:sp>
        <p:nvSpPr>
          <p:cNvPr id="122" name="Oval 121"/>
          <p:cNvSpPr/>
          <p:nvPr/>
        </p:nvSpPr>
        <p:spPr bwMode="auto">
          <a:xfrm>
            <a:off x="8702846" y="50093"/>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b1</a:t>
            </a:r>
          </a:p>
        </p:txBody>
      </p:sp>
      <p:cxnSp>
        <p:nvCxnSpPr>
          <p:cNvPr id="18" name="Straight Arrow Connector 17"/>
          <p:cNvCxnSpPr>
            <a:stCxn id="98" idx="6"/>
            <a:endCxn id="100" idx="2"/>
          </p:cNvCxnSpPr>
          <p:nvPr/>
        </p:nvCxnSpPr>
        <p:spPr bwMode="auto">
          <a:xfrm flipV="1">
            <a:off x="8170434" y="1325085"/>
            <a:ext cx="559113" cy="204712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5" name="Straight Arrow Connector 124"/>
          <p:cNvCxnSpPr>
            <a:cxnSpLocks/>
            <a:stCxn id="98" idx="6"/>
            <a:endCxn id="101" idx="2"/>
          </p:cNvCxnSpPr>
          <p:nvPr/>
        </p:nvCxnSpPr>
        <p:spPr bwMode="auto">
          <a:xfrm flipV="1">
            <a:off x="8170434" y="2299063"/>
            <a:ext cx="559113"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8" name="Straight Arrow Connector 127"/>
          <p:cNvCxnSpPr>
            <a:cxnSpLocks/>
            <a:stCxn id="98" idx="6"/>
            <a:endCxn id="103" idx="2"/>
          </p:cNvCxnSpPr>
          <p:nvPr/>
        </p:nvCxnSpPr>
        <p:spPr bwMode="auto">
          <a:xfrm>
            <a:off x="8170434"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36" name="Straight Arrow Connector 135"/>
          <p:cNvCxnSpPr>
            <a:cxnSpLocks/>
            <a:stCxn id="98" idx="6"/>
            <a:endCxn id="104" idx="2"/>
          </p:cNvCxnSpPr>
          <p:nvPr/>
        </p:nvCxnSpPr>
        <p:spPr bwMode="auto">
          <a:xfrm>
            <a:off x="8170434" y="3372207"/>
            <a:ext cx="559113"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37" name="Straight Arrow Connector 136"/>
          <p:cNvCxnSpPr>
            <a:cxnSpLocks/>
            <a:stCxn id="100" idx="6"/>
            <a:endCxn id="105" idx="2"/>
          </p:cNvCxnSpPr>
          <p:nvPr/>
        </p:nvCxnSpPr>
        <p:spPr bwMode="auto">
          <a:xfrm>
            <a:off x="9407279" y="1325085"/>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0" name="Straight Arrow Connector 139"/>
          <p:cNvCxnSpPr>
            <a:cxnSpLocks/>
            <a:stCxn id="101" idx="6"/>
            <a:endCxn id="105" idx="2"/>
          </p:cNvCxnSpPr>
          <p:nvPr/>
        </p:nvCxnSpPr>
        <p:spPr bwMode="auto">
          <a:xfrm>
            <a:off x="9407279" y="2299063"/>
            <a:ext cx="58062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4" name="Straight Arrow Connector 143"/>
          <p:cNvCxnSpPr>
            <a:cxnSpLocks/>
            <a:stCxn id="101" idx="6"/>
            <a:endCxn id="106" idx="2"/>
          </p:cNvCxnSpPr>
          <p:nvPr/>
        </p:nvCxnSpPr>
        <p:spPr bwMode="auto">
          <a:xfrm>
            <a:off x="9407279" y="2299063"/>
            <a:ext cx="580627"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7" name="Straight Arrow Connector 146"/>
          <p:cNvCxnSpPr>
            <a:cxnSpLocks/>
            <a:stCxn id="100" idx="6"/>
            <a:endCxn id="106" idx="2"/>
          </p:cNvCxnSpPr>
          <p:nvPr/>
        </p:nvCxnSpPr>
        <p:spPr bwMode="auto">
          <a:xfrm>
            <a:off x="9407279" y="1325085"/>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0" name="Straight Arrow Connector 149"/>
          <p:cNvCxnSpPr>
            <a:cxnSpLocks/>
            <a:stCxn id="103" idx="6"/>
            <a:endCxn id="105" idx="2"/>
          </p:cNvCxnSpPr>
          <p:nvPr/>
        </p:nvCxnSpPr>
        <p:spPr bwMode="auto">
          <a:xfrm flipV="1">
            <a:off x="9418036" y="2299063"/>
            <a:ext cx="569870"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3" name="Straight Arrow Connector 152"/>
          <p:cNvCxnSpPr>
            <a:cxnSpLocks/>
            <a:stCxn id="103" idx="6"/>
            <a:endCxn id="106" idx="2"/>
          </p:cNvCxnSpPr>
          <p:nvPr/>
        </p:nvCxnSpPr>
        <p:spPr bwMode="auto">
          <a:xfrm>
            <a:off x="9418036"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6" name="Straight Arrow Connector 155"/>
          <p:cNvCxnSpPr>
            <a:cxnSpLocks/>
            <a:stCxn id="104" idx="6"/>
            <a:endCxn id="105" idx="2"/>
          </p:cNvCxnSpPr>
          <p:nvPr/>
        </p:nvCxnSpPr>
        <p:spPr bwMode="auto">
          <a:xfrm flipV="1">
            <a:off x="9407279" y="2299063"/>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9" name="Straight Arrow Connector 158"/>
          <p:cNvCxnSpPr>
            <a:cxnSpLocks/>
            <a:stCxn id="104" idx="6"/>
            <a:endCxn id="106" idx="2"/>
          </p:cNvCxnSpPr>
          <p:nvPr/>
        </p:nvCxnSpPr>
        <p:spPr bwMode="auto">
          <a:xfrm flipV="1">
            <a:off x="9407279" y="3372207"/>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4" name="Rectangle 53"/>
          <p:cNvSpPr/>
          <p:nvPr/>
        </p:nvSpPr>
        <p:spPr>
          <a:xfrm>
            <a:off x="8095518" y="1545821"/>
            <a:ext cx="472694" cy="338554"/>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11</a:t>
            </a:r>
          </a:p>
        </p:txBody>
      </p:sp>
      <p:sp>
        <p:nvSpPr>
          <p:cNvPr id="173" name="Rectangle 172"/>
          <p:cNvSpPr/>
          <p:nvPr/>
        </p:nvSpPr>
        <p:spPr>
          <a:xfrm>
            <a:off x="8257112" y="1894309"/>
            <a:ext cx="482824" cy="338554"/>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21</a:t>
            </a:r>
          </a:p>
        </p:txBody>
      </p:sp>
      <p:sp>
        <p:nvSpPr>
          <p:cNvPr id="176" name="Rectangle 175"/>
          <p:cNvSpPr/>
          <p:nvPr/>
        </p:nvSpPr>
        <p:spPr>
          <a:xfrm>
            <a:off x="3058332" y="5373584"/>
            <a:ext cx="740908" cy="400110"/>
          </a:xfrm>
          <a:prstGeom prst="rect">
            <a:avLst/>
          </a:prstGeom>
        </p:spPr>
        <p:txBody>
          <a:bodyPr wrap="none">
            <a:spAutoFit/>
          </a:bodyPr>
          <a:lstStyle/>
          <a:p>
            <a:r>
              <a:rPr lang="en-US" dirty="0"/>
              <a:t>W</a:t>
            </a:r>
            <a:r>
              <a:rPr lang="en-US" baseline="-25000" dirty="0"/>
              <a:t>1</a:t>
            </a:r>
            <a:r>
              <a:rPr lang="en-US" dirty="0"/>
              <a:t> =</a:t>
            </a:r>
          </a:p>
        </p:txBody>
      </p:sp>
      <p:graphicFrame>
        <p:nvGraphicFramePr>
          <p:cNvPr id="177" name="Table 176"/>
          <p:cNvGraphicFramePr>
            <a:graphicFrameLocks noGrp="1"/>
          </p:cNvGraphicFramePr>
          <p:nvPr>
            <p:extLst>
              <p:ext uri="{D42A27DB-BD31-4B8C-83A1-F6EECF244321}">
                <p14:modId xmlns:p14="http://schemas.microsoft.com/office/powerpoint/2010/main" val="4172861329"/>
              </p:ext>
            </p:extLst>
          </p:nvPr>
        </p:nvGraphicFramePr>
        <p:xfrm>
          <a:off x="3800263" y="5202799"/>
          <a:ext cx="1809032" cy="741680"/>
        </p:xfrm>
        <a:graphic>
          <a:graphicData uri="http://schemas.openxmlformats.org/drawingml/2006/table">
            <a:tbl>
              <a:tblPr firstRow="1" bandRow="1">
                <a:tableStyleId>{5940675A-B579-460E-94D1-54222C63F5DA}</a:tableStyleId>
              </a:tblPr>
              <a:tblGrid>
                <a:gridCol w="452258">
                  <a:extLst>
                    <a:ext uri="{9D8B030D-6E8A-4147-A177-3AD203B41FA5}">
                      <a16:colId xmlns:a16="http://schemas.microsoft.com/office/drawing/2014/main" xmlns="" val="601599843"/>
                    </a:ext>
                  </a:extLst>
                </a:gridCol>
                <a:gridCol w="452258">
                  <a:extLst>
                    <a:ext uri="{9D8B030D-6E8A-4147-A177-3AD203B41FA5}">
                      <a16:colId xmlns:a16="http://schemas.microsoft.com/office/drawing/2014/main" xmlns="" val="1871481950"/>
                    </a:ext>
                  </a:extLst>
                </a:gridCol>
                <a:gridCol w="452258">
                  <a:extLst>
                    <a:ext uri="{9D8B030D-6E8A-4147-A177-3AD203B41FA5}">
                      <a16:colId xmlns:a16="http://schemas.microsoft.com/office/drawing/2014/main" xmlns="" val="240533273"/>
                    </a:ext>
                  </a:extLst>
                </a:gridCol>
                <a:gridCol w="452258">
                  <a:extLst>
                    <a:ext uri="{9D8B030D-6E8A-4147-A177-3AD203B41FA5}">
                      <a16:colId xmlns:a16="http://schemas.microsoft.com/office/drawing/2014/main" xmlns="" val="3256091323"/>
                    </a:ext>
                  </a:extLst>
                </a:gridCol>
              </a:tblGrid>
              <a:tr h="370840">
                <a:tc>
                  <a:txBody>
                    <a:bodyPr/>
                    <a:lstStyle/>
                    <a:p>
                      <a:pPr algn="r"/>
                      <a:r>
                        <a:rPr lang="en-US" sz="1400" dirty="0"/>
                        <a:t>w</a:t>
                      </a:r>
                      <a:r>
                        <a:rPr lang="en-US" sz="1400" baseline="-25000"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w</a:t>
                      </a:r>
                      <a:r>
                        <a:rPr lang="en-US" sz="1400" baseline="-25000" dirty="0"/>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w</a:t>
                      </a:r>
                      <a:r>
                        <a:rPr lang="en-US" sz="1400" baseline="-25000" dirty="0"/>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w</a:t>
                      </a:r>
                      <a:r>
                        <a:rPr lang="en-US" sz="1400" baseline="-25000" dirty="0"/>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r h="370840">
                <a:tc>
                  <a:txBody>
                    <a:bodyPr/>
                    <a:lstStyle/>
                    <a:p>
                      <a:pPr algn="r"/>
                      <a:r>
                        <a:rPr lang="en-US" sz="1400" dirty="0"/>
                        <a:t>w</a:t>
                      </a:r>
                      <a:r>
                        <a:rPr lang="en-US" sz="1400" baseline="-25000" dirty="0"/>
                        <a:t>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w</a:t>
                      </a:r>
                      <a:r>
                        <a:rPr lang="en-US" sz="1400" baseline="-25000" dirty="0"/>
                        <a:t>22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w</a:t>
                      </a:r>
                      <a:r>
                        <a:rPr lang="en-US" sz="1400" baseline="-25000" dirty="0"/>
                        <a:t>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w</a:t>
                      </a:r>
                      <a:r>
                        <a:rPr lang="en-US" sz="1400" baseline="-25000" dirty="0"/>
                        <a:t>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546082152"/>
                  </a:ext>
                </a:extLst>
              </a:tr>
            </a:tbl>
          </a:graphicData>
        </a:graphic>
      </p:graphicFrame>
      <p:sp>
        <p:nvSpPr>
          <p:cNvPr id="178" name="Rectangle 177"/>
          <p:cNvSpPr/>
          <p:nvPr/>
        </p:nvSpPr>
        <p:spPr>
          <a:xfrm>
            <a:off x="5835517" y="5358073"/>
            <a:ext cx="641522" cy="400110"/>
          </a:xfrm>
          <a:prstGeom prst="rect">
            <a:avLst/>
          </a:prstGeom>
        </p:spPr>
        <p:txBody>
          <a:bodyPr wrap="none">
            <a:spAutoFit/>
          </a:bodyPr>
          <a:lstStyle/>
          <a:p>
            <a:r>
              <a:rPr lang="en-US" dirty="0"/>
              <a:t>b</a:t>
            </a:r>
            <a:r>
              <a:rPr lang="en-US" baseline="-25000" dirty="0"/>
              <a:t>1</a:t>
            </a:r>
            <a:r>
              <a:rPr lang="en-US" dirty="0"/>
              <a:t> =</a:t>
            </a:r>
          </a:p>
        </p:txBody>
      </p:sp>
      <p:graphicFrame>
        <p:nvGraphicFramePr>
          <p:cNvPr id="179" name="Table 178"/>
          <p:cNvGraphicFramePr>
            <a:graphicFrameLocks noGrp="1"/>
          </p:cNvGraphicFramePr>
          <p:nvPr>
            <p:extLst>
              <p:ext uri="{D42A27DB-BD31-4B8C-83A1-F6EECF244321}">
                <p14:modId xmlns:p14="http://schemas.microsoft.com/office/powerpoint/2010/main" val="4234157615"/>
              </p:ext>
            </p:extLst>
          </p:nvPr>
        </p:nvGraphicFramePr>
        <p:xfrm>
          <a:off x="6379164" y="5373584"/>
          <a:ext cx="1809032" cy="370840"/>
        </p:xfrm>
        <a:graphic>
          <a:graphicData uri="http://schemas.openxmlformats.org/drawingml/2006/table">
            <a:tbl>
              <a:tblPr firstRow="1" bandRow="1">
                <a:tableStyleId>{5940675A-B579-460E-94D1-54222C63F5DA}</a:tableStyleId>
              </a:tblPr>
              <a:tblGrid>
                <a:gridCol w="452258">
                  <a:extLst>
                    <a:ext uri="{9D8B030D-6E8A-4147-A177-3AD203B41FA5}">
                      <a16:colId xmlns:a16="http://schemas.microsoft.com/office/drawing/2014/main" xmlns="" val="601599843"/>
                    </a:ext>
                  </a:extLst>
                </a:gridCol>
                <a:gridCol w="452258">
                  <a:extLst>
                    <a:ext uri="{9D8B030D-6E8A-4147-A177-3AD203B41FA5}">
                      <a16:colId xmlns:a16="http://schemas.microsoft.com/office/drawing/2014/main" xmlns="" val="1871481950"/>
                    </a:ext>
                  </a:extLst>
                </a:gridCol>
                <a:gridCol w="452258">
                  <a:extLst>
                    <a:ext uri="{9D8B030D-6E8A-4147-A177-3AD203B41FA5}">
                      <a16:colId xmlns:a16="http://schemas.microsoft.com/office/drawing/2014/main" xmlns="" val="240533273"/>
                    </a:ext>
                  </a:extLst>
                </a:gridCol>
                <a:gridCol w="452258">
                  <a:extLst>
                    <a:ext uri="{9D8B030D-6E8A-4147-A177-3AD203B41FA5}">
                      <a16:colId xmlns:a16="http://schemas.microsoft.com/office/drawing/2014/main" xmlns="" val="3256091323"/>
                    </a:ext>
                  </a:extLst>
                </a:gridCol>
              </a:tblGrid>
              <a:tr h="370840">
                <a:tc>
                  <a:txBody>
                    <a:bodyPr/>
                    <a:lstStyle/>
                    <a:p>
                      <a:pPr algn="r"/>
                      <a:r>
                        <a:rPr lang="en-US" sz="1400" dirty="0"/>
                        <a:t>b</a:t>
                      </a:r>
                      <a:r>
                        <a:rPr lang="en-US" sz="1400" baseline="-25000"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b</a:t>
                      </a:r>
                      <a:r>
                        <a:rPr lang="en-US" sz="1400" baseline="-25000" dirty="0"/>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b</a:t>
                      </a:r>
                      <a:r>
                        <a:rPr lang="en-US" sz="1400" baseline="-25000" dirty="0"/>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b</a:t>
                      </a:r>
                      <a:r>
                        <a:rPr lang="en-US" sz="1400" baseline="-25000" dirty="0"/>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bl>
          </a:graphicData>
        </a:graphic>
      </p:graphicFrame>
      <p:sp>
        <p:nvSpPr>
          <p:cNvPr id="180" name="Rectangle 179"/>
          <p:cNvSpPr/>
          <p:nvPr/>
        </p:nvSpPr>
        <p:spPr>
          <a:xfrm>
            <a:off x="970687" y="5358073"/>
            <a:ext cx="989373" cy="400110"/>
          </a:xfrm>
          <a:prstGeom prst="rect">
            <a:avLst/>
          </a:prstGeom>
        </p:spPr>
        <p:txBody>
          <a:bodyPr wrap="none">
            <a:spAutoFit/>
          </a:bodyPr>
          <a:lstStyle/>
          <a:p>
            <a:r>
              <a:rPr lang="en-US" dirty="0"/>
              <a:t>Point =</a:t>
            </a:r>
          </a:p>
        </p:txBody>
      </p:sp>
      <p:graphicFrame>
        <p:nvGraphicFramePr>
          <p:cNvPr id="181" name="Table 180"/>
          <p:cNvGraphicFramePr>
            <a:graphicFrameLocks noGrp="1"/>
          </p:cNvGraphicFramePr>
          <p:nvPr>
            <p:extLst>
              <p:ext uri="{D42A27DB-BD31-4B8C-83A1-F6EECF244321}">
                <p14:modId xmlns:p14="http://schemas.microsoft.com/office/powerpoint/2010/main" val="3200014125"/>
              </p:ext>
            </p:extLst>
          </p:nvPr>
        </p:nvGraphicFramePr>
        <p:xfrm>
          <a:off x="1908591" y="5388219"/>
          <a:ext cx="904516" cy="370840"/>
        </p:xfrm>
        <a:graphic>
          <a:graphicData uri="http://schemas.openxmlformats.org/drawingml/2006/table">
            <a:tbl>
              <a:tblPr firstRow="1" bandRow="1">
                <a:tableStyleId>{5940675A-B579-460E-94D1-54222C63F5DA}</a:tableStyleId>
              </a:tblPr>
              <a:tblGrid>
                <a:gridCol w="452258">
                  <a:extLst>
                    <a:ext uri="{9D8B030D-6E8A-4147-A177-3AD203B41FA5}">
                      <a16:colId xmlns:a16="http://schemas.microsoft.com/office/drawing/2014/main" xmlns="" val="601599843"/>
                    </a:ext>
                  </a:extLst>
                </a:gridCol>
                <a:gridCol w="452258">
                  <a:extLst>
                    <a:ext uri="{9D8B030D-6E8A-4147-A177-3AD203B41FA5}">
                      <a16:colId xmlns:a16="http://schemas.microsoft.com/office/drawing/2014/main" xmlns="" val="1871481950"/>
                    </a:ext>
                  </a:extLst>
                </a:gridCol>
              </a:tblGrid>
              <a:tr h="370840">
                <a:tc>
                  <a:txBody>
                    <a:bodyPr/>
                    <a:lstStyle/>
                    <a:p>
                      <a:pPr algn="r"/>
                      <a:r>
                        <a:rPr lang="en-US" sz="1400" dirty="0"/>
                        <a:t>X</a:t>
                      </a:r>
                      <a:r>
                        <a:rPr lang="en-US" sz="1400" baseline="-25000"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400" dirty="0"/>
                        <a:t>X</a:t>
                      </a:r>
                      <a:r>
                        <a:rPr lang="en-US" sz="1400"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bl>
          </a:graphicData>
        </a:graphic>
      </p:graphicFrame>
      <p:sp>
        <p:nvSpPr>
          <p:cNvPr id="182" name="Rectangle 181"/>
          <p:cNvSpPr/>
          <p:nvPr/>
        </p:nvSpPr>
        <p:spPr>
          <a:xfrm>
            <a:off x="970687" y="5880437"/>
            <a:ext cx="3384260" cy="400110"/>
          </a:xfrm>
          <a:prstGeom prst="rect">
            <a:avLst/>
          </a:prstGeom>
        </p:spPr>
        <p:txBody>
          <a:bodyPr wrap="none">
            <a:spAutoFit/>
          </a:bodyPr>
          <a:lstStyle/>
          <a:p>
            <a:r>
              <a:rPr lang="en-US" dirty="0"/>
              <a:t>H = max(0, Point * W</a:t>
            </a:r>
            <a:r>
              <a:rPr lang="en-US" baseline="-25000" dirty="0"/>
              <a:t>1</a:t>
            </a:r>
            <a:r>
              <a:rPr lang="en-US" dirty="0"/>
              <a:t> + b</a:t>
            </a:r>
            <a:r>
              <a:rPr lang="en-US" baseline="-25000" dirty="0"/>
              <a:t>1</a:t>
            </a:r>
            <a:r>
              <a:rPr lang="en-US" dirty="0"/>
              <a:t>)</a:t>
            </a:r>
          </a:p>
        </p:txBody>
      </p:sp>
      <p:sp>
        <p:nvSpPr>
          <p:cNvPr id="187" name="Rectangle 186"/>
          <p:cNvSpPr/>
          <p:nvPr/>
        </p:nvSpPr>
        <p:spPr>
          <a:xfrm>
            <a:off x="4562492" y="5880437"/>
            <a:ext cx="1963999" cy="400110"/>
          </a:xfrm>
          <a:prstGeom prst="rect">
            <a:avLst/>
          </a:prstGeom>
        </p:spPr>
        <p:txBody>
          <a:bodyPr wrap="none">
            <a:spAutoFit/>
          </a:bodyPr>
          <a:lstStyle/>
          <a:p>
            <a:r>
              <a:rPr lang="en-US" dirty="0"/>
              <a:t>O = H * W</a:t>
            </a:r>
            <a:r>
              <a:rPr lang="en-US" baseline="-25000" dirty="0"/>
              <a:t>2</a:t>
            </a:r>
            <a:r>
              <a:rPr lang="en-US" dirty="0"/>
              <a:t> + b</a:t>
            </a:r>
            <a:r>
              <a:rPr lang="en-US" baseline="-25000" dirty="0"/>
              <a:t>2</a:t>
            </a:r>
            <a:endParaRPr lang="en-US" dirty="0"/>
          </a:p>
        </p:txBody>
      </p:sp>
      <p:sp>
        <p:nvSpPr>
          <p:cNvPr id="56" name="Double Bracket 55"/>
          <p:cNvSpPr/>
          <p:nvPr/>
        </p:nvSpPr>
        <p:spPr bwMode="auto">
          <a:xfrm>
            <a:off x="3751011" y="5246975"/>
            <a:ext cx="1858284" cy="705955"/>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89" name="Double Bracket 188"/>
          <p:cNvSpPr/>
          <p:nvPr/>
        </p:nvSpPr>
        <p:spPr bwMode="auto">
          <a:xfrm>
            <a:off x="6385453" y="5393087"/>
            <a:ext cx="1858284" cy="324911"/>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90" name="Double Bracket 189"/>
          <p:cNvSpPr/>
          <p:nvPr/>
        </p:nvSpPr>
        <p:spPr bwMode="auto">
          <a:xfrm>
            <a:off x="1970866" y="5380058"/>
            <a:ext cx="842241" cy="324911"/>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9714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r>
              <a:rPr lang="en-US" dirty="0"/>
              <a:t>Neural network</a:t>
            </a:r>
          </a:p>
        </p:txBody>
      </p:sp>
      <p:sp>
        <p:nvSpPr>
          <p:cNvPr id="95" name="Content Placeholder 2"/>
          <p:cNvSpPr>
            <a:spLocks noGrp="1"/>
          </p:cNvSpPr>
          <p:nvPr>
            <p:ph idx="4294967295"/>
          </p:nvPr>
        </p:nvSpPr>
        <p:spPr>
          <a:xfrm>
            <a:off x="524935" y="1333537"/>
            <a:ext cx="6610858" cy="1934156"/>
          </a:xfrm>
          <a:prstGeom prst="rect">
            <a:avLst/>
          </a:prstGeom>
        </p:spPr>
        <p:txBody>
          <a:bodyPr>
            <a:normAutofit/>
          </a:bodyPr>
          <a:lstStyle/>
          <a:p>
            <a:r>
              <a:rPr lang="en-US" sz="2000" dirty="0"/>
              <a:t>How it works</a:t>
            </a:r>
          </a:p>
          <a:p>
            <a:pPr lvl="1"/>
            <a:r>
              <a:rPr lang="en-US" sz="1600" dirty="0"/>
              <a:t>Here is one trained W and b </a:t>
            </a:r>
          </a:p>
          <a:p>
            <a:pPr marL="355600" lvl="1" indent="0">
              <a:buNone/>
            </a:pPr>
            <a:endParaRPr lang="en-US" dirty="0">
              <a:latin typeface="Arial" charset="0"/>
            </a:endParaRPr>
          </a:p>
          <a:p>
            <a:pPr marL="355600" lvl="1" indent="0">
              <a:buNone/>
            </a:pPr>
            <a:endParaRPr lang="en-US" sz="2000" dirty="0"/>
          </a:p>
        </p:txBody>
      </p:sp>
      <p:grpSp>
        <p:nvGrpSpPr>
          <p:cNvPr id="6" name="Group 5"/>
          <p:cNvGrpSpPr/>
          <p:nvPr/>
        </p:nvGrpSpPr>
        <p:grpSpPr>
          <a:xfrm>
            <a:off x="6414391" y="796890"/>
            <a:ext cx="2605629" cy="4038599"/>
            <a:chOff x="7433325" y="50093"/>
            <a:chExt cx="3286171" cy="5093406"/>
          </a:xfrm>
        </p:grpSpPr>
        <p:sp>
          <p:nvSpPr>
            <p:cNvPr id="109" name="Rectangle: Rounded Corners 108"/>
            <p:cNvSpPr/>
            <p:nvPr/>
          </p:nvSpPr>
          <p:spPr bwMode="auto">
            <a:xfrm>
              <a:off x="9934048" y="1778000"/>
              <a:ext cx="785448" cy="2362200"/>
            </a:xfrm>
            <a:prstGeom prst="roundRect">
              <a:avLst/>
            </a:prstGeom>
            <a:solidFill>
              <a:schemeClr val="accent2">
                <a:lumMod val="60000"/>
                <a:lumOff val="4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output</a:t>
              </a:r>
            </a:p>
          </p:txBody>
        </p:sp>
        <p:sp>
          <p:nvSpPr>
            <p:cNvPr id="107" name="Rectangle: Rounded Corners 106"/>
            <p:cNvSpPr/>
            <p:nvPr/>
          </p:nvSpPr>
          <p:spPr bwMode="auto">
            <a:xfrm>
              <a:off x="8648988" y="779096"/>
              <a:ext cx="785448" cy="4364403"/>
            </a:xfrm>
            <a:prstGeom prst="roundRect">
              <a:avLst/>
            </a:prstGeom>
            <a:solidFill>
              <a:schemeClr val="accent1">
                <a:lumMod val="40000"/>
                <a:lumOff val="6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hidden</a:t>
              </a:r>
            </a:p>
          </p:txBody>
        </p:sp>
        <p:sp>
          <p:nvSpPr>
            <p:cNvPr id="5" name="Rectangle: Rounded Corners 4"/>
            <p:cNvSpPr/>
            <p:nvPr/>
          </p:nvSpPr>
          <p:spPr bwMode="auto">
            <a:xfrm>
              <a:off x="7433325" y="1778000"/>
              <a:ext cx="785448" cy="2362200"/>
            </a:xfrm>
            <a:prstGeom prst="roundRect">
              <a:avLst/>
            </a:prstGeom>
            <a:solidFill>
              <a:schemeClr val="tx2">
                <a:lumMod val="25000"/>
                <a:lumOff val="75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t>i</a:t>
              </a:r>
              <a:r>
                <a:rPr kumimoji="0" lang="en-US" sz="2000" b="0" i="0" u="none" strike="noStrike" cap="none" normalizeH="0" baseline="0" dirty="0">
                  <a:ln>
                    <a:noFill/>
                  </a:ln>
                  <a:solidFill>
                    <a:schemeClr val="tx1"/>
                  </a:solidFill>
                  <a:effectLst/>
                  <a:latin typeface="Arial" charset="0"/>
                </a:rPr>
                <a:t>nput</a:t>
              </a:r>
            </a:p>
          </p:txBody>
        </p:sp>
        <p:sp>
          <p:nvSpPr>
            <p:cNvPr id="3" name="Oval 2"/>
            <p:cNvSpPr/>
            <p:nvPr/>
          </p:nvSpPr>
          <p:spPr bwMode="auto">
            <a:xfrm>
              <a:off x="7487183"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x1</a:t>
              </a:r>
            </a:p>
          </p:txBody>
        </p:sp>
        <p:sp>
          <p:nvSpPr>
            <p:cNvPr id="98" name="Oval 97"/>
            <p:cNvSpPr/>
            <p:nvPr/>
          </p:nvSpPr>
          <p:spPr bwMode="auto">
            <a:xfrm>
              <a:off x="7492702"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x2</a:t>
              </a:r>
            </a:p>
          </p:txBody>
        </p:sp>
        <p:sp>
          <p:nvSpPr>
            <p:cNvPr id="100" name="Oval 99"/>
            <p:cNvSpPr/>
            <p:nvPr/>
          </p:nvSpPr>
          <p:spPr bwMode="auto">
            <a:xfrm>
              <a:off x="8729547" y="9862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h1</a:t>
              </a:r>
            </a:p>
          </p:txBody>
        </p:sp>
        <p:sp>
          <p:nvSpPr>
            <p:cNvPr id="101" name="Oval 100"/>
            <p:cNvSpPr/>
            <p:nvPr/>
          </p:nvSpPr>
          <p:spPr bwMode="auto">
            <a:xfrm>
              <a:off x="8729547"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h2</a:t>
              </a:r>
            </a:p>
          </p:txBody>
        </p:sp>
        <p:sp>
          <p:nvSpPr>
            <p:cNvPr id="103" name="Oval 102"/>
            <p:cNvSpPr/>
            <p:nvPr/>
          </p:nvSpPr>
          <p:spPr bwMode="auto">
            <a:xfrm>
              <a:off x="8740304"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h3</a:t>
              </a:r>
            </a:p>
          </p:txBody>
        </p:sp>
        <p:sp>
          <p:nvSpPr>
            <p:cNvPr id="104" name="Oval 103"/>
            <p:cNvSpPr/>
            <p:nvPr/>
          </p:nvSpPr>
          <p:spPr bwMode="auto">
            <a:xfrm>
              <a:off x="8729547" y="40073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h4</a:t>
              </a:r>
            </a:p>
          </p:txBody>
        </p:sp>
        <p:sp>
          <p:nvSpPr>
            <p:cNvPr id="105" name="Oval 104"/>
            <p:cNvSpPr/>
            <p:nvPr/>
          </p:nvSpPr>
          <p:spPr bwMode="auto">
            <a:xfrm>
              <a:off x="9987906"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o1</a:t>
              </a:r>
            </a:p>
          </p:txBody>
        </p:sp>
        <p:sp>
          <p:nvSpPr>
            <p:cNvPr id="106" name="Oval 105"/>
            <p:cNvSpPr/>
            <p:nvPr/>
          </p:nvSpPr>
          <p:spPr bwMode="auto">
            <a:xfrm>
              <a:off x="9987906"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o2</a:t>
              </a:r>
            </a:p>
          </p:txBody>
        </p:sp>
        <p:cxnSp>
          <p:nvCxnSpPr>
            <p:cNvPr id="7" name="Straight Arrow Connector 6"/>
            <p:cNvCxnSpPr>
              <a:stCxn id="3" idx="6"/>
              <a:endCxn id="100" idx="2"/>
            </p:cNvCxnSpPr>
            <p:nvPr/>
          </p:nvCxnSpPr>
          <p:spPr bwMode="auto">
            <a:xfrm flipV="1">
              <a:off x="8164915" y="1325085"/>
              <a:ext cx="564632" cy="9739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2" name="Straight Arrow Connector 111"/>
            <p:cNvCxnSpPr>
              <a:cxnSpLocks/>
              <a:stCxn id="3" idx="6"/>
              <a:endCxn id="101" idx="2"/>
            </p:cNvCxnSpPr>
            <p:nvPr/>
          </p:nvCxnSpPr>
          <p:spPr bwMode="auto">
            <a:xfrm>
              <a:off x="8164915" y="2299063"/>
              <a:ext cx="56463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5" name="Straight Arrow Connector 114"/>
            <p:cNvCxnSpPr>
              <a:cxnSpLocks/>
              <a:stCxn id="3" idx="6"/>
              <a:endCxn id="103" idx="2"/>
            </p:cNvCxnSpPr>
            <p:nvPr/>
          </p:nvCxnSpPr>
          <p:spPr bwMode="auto">
            <a:xfrm>
              <a:off x="8164915" y="2299063"/>
              <a:ext cx="575389"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8" name="Straight Arrow Connector 117"/>
            <p:cNvCxnSpPr>
              <a:cxnSpLocks/>
              <a:stCxn id="3" idx="6"/>
              <a:endCxn id="104" idx="2"/>
            </p:cNvCxnSpPr>
            <p:nvPr/>
          </p:nvCxnSpPr>
          <p:spPr bwMode="auto">
            <a:xfrm>
              <a:off x="8164915" y="2299063"/>
              <a:ext cx="564632"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1" name="Oval 120"/>
            <p:cNvSpPr/>
            <p:nvPr/>
          </p:nvSpPr>
          <p:spPr bwMode="auto">
            <a:xfrm>
              <a:off x="7487183" y="982548"/>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b0</a:t>
              </a:r>
            </a:p>
          </p:txBody>
        </p:sp>
        <p:sp>
          <p:nvSpPr>
            <p:cNvPr id="122" name="Oval 121"/>
            <p:cNvSpPr/>
            <p:nvPr/>
          </p:nvSpPr>
          <p:spPr bwMode="auto">
            <a:xfrm>
              <a:off x="8702846" y="50093"/>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b1</a:t>
              </a:r>
            </a:p>
          </p:txBody>
        </p:sp>
        <p:cxnSp>
          <p:nvCxnSpPr>
            <p:cNvPr id="18" name="Straight Arrow Connector 17"/>
            <p:cNvCxnSpPr>
              <a:stCxn id="98" idx="6"/>
              <a:endCxn id="100" idx="2"/>
            </p:cNvCxnSpPr>
            <p:nvPr/>
          </p:nvCxnSpPr>
          <p:spPr bwMode="auto">
            <a:xfrm flipV="1">
              <a:off x="8170434" y="1325085"/>
              <a:ext cx="559113" cy="204712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5" name="Straight Arrow Connector 124"/>
            <p:cNvCxnSpPr>
              <a:cxnSpLocks/>
              <a:stCxn id="98" idx="6"/>
              <a:endCxn id="101" idx="2"/>
            </p:cNvCxnSpPr>
            <p:nvPr/>
          </p:nvCxnSpPr>
          <p:spPr bwMode="auto">
            <a:xfrm flipV="1">
              <a:off x="8170434" y="2299063"/>
              <a:ext cx="559113"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8" name="Straight Arrow Connector 127"/>
            <p:cNvCxnSpPr>
              <a:cxnSpLocks/>
              <a:stCxn id="98" idx="6"/>
              <a:endCxn id="103" idx="2"/>
            </p:cNvCxnSpPr>
            <p:nvPr/>
          </p:nvCxnSpPr>
          <p:spPr bwMode="auto">
            <a:xfrm>
              <a:off x="8170434"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36" name="Straight Arrow Connector 135"/>
            <p:cNvCxnSpPr>
              <a:cxnSpLocks/>
              <a:stCxn id="98" idx="6"/>
              <a:endCxn id="104" idx="2"/>
            </p:cNvCxnSpPr>
            <p:nvPr/>
          </p:nvCxnSpPr>
          <p:spPr bwMode="auto">
            <a:xfrm>
              <a:off x="8170434" y="3372207"/>
              <a:ext cx="559113"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37" name="Straight Arrow Connector 136"/>
            <p:cNvCxnSpPr>
              <a:cxnSpLocks/>
              <a:stCxn id="100" idx="6"/>
              <a:endCxn id="105" idx="2"/>
            </p:cNvCxnSpPr>
            <p:nvPr/>
          </p:nvCxnSpPr>
          <p:spPr bwMode="auto">
            <a:xfrm>
              <a:off x="9407279" y="1325085"/>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0" name="Straight Arrow Connector 139"/>
            <p:cNvCxnSpPr>
              <a:cxnSpLocks/>
              <a:stCxn id="101" idx="6"/>
              <a:endCxn id="105" idx="2"/>
            </p:cNvCxnSpPr>
            <p:nvPr/>
          </p:nvCxnSpPr>
          <p:spPr bwMode="auto">
            <a:xfrm>
              <a:off x="9407279" y="2299063"/>
              <a:ext cx="58062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4" name="Straight Arrow Connector 143"/>
            <p:cNvCxnSpPr>
              <a:cxnSpLocks/>
              <a:stCxn id="101" idx="6"/>
              <a:endCxn id="106" idx="2"/>
            </p:cNvCxnSpPr>
            <p:nvPr/>
          </p:nvCxnSpPr>
          <p:spPr bwMode="auto">
            <a:xfrm>
              <a:off x="9407279" y="2299063"/>
              <a:ext cx="580627"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7" name="Straight Arrow Connector 146"/>
            <p:cNvCxnSpPr>
              <a:cxnSpLocks/>
              <a:stCxn id="100" idx="6"/>
              <a:endCxn id="106" idx="2"/>
            </p:cNvCxnSpPr>
            <p:nvPr/>
          </p:nvCxnSpPr>
          <p:spPr bwMode="auto">
            <a:xfrm>
              <a:off x="9407279" y="1325085"/>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0" name="Straight Arrow Connector 149"/>
            <p:cNvCxnSpPr>
              <a:cxnSpLocks/>
              <a:stCxn id="103" idx="6"/>
              <a:endCxn id="105" idx="2"/>
            </p:cNvCxnSpPr>
            <p:nvPr/>
          </p:nvCxnSpPr>
          <p:spPr bwMode="auto">
            <a:xfrm flipV="1">
              <a:off x="9418036" y="2299063"/>
              <a:ext cx="569870"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3" name="Straight Arrow Connector 152"/>
            <p:cNvCxnSpPr>
              <a:cxnSpLocks/>
              <a:stCxn id="103" idx="6"/>
              <a:endCxn id="106" idx="2"/>
            </p:cNvCxnSpPr>
            <p:nvPr/>
          </p:nvCxnSpPr>
          <p:spPr bwMode="auto">
            <a:xfrm>
              <a:off x="9418036"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6" name="Straight Arrow Connector 155"/>
            <p:cNvCxnSpPr>
              <a:cxnSpLocks/>
              <a:stCxn id="104" idx="6"/>
              <a:endCxn id="105" idx="2"/>
            </p:cNvCxnSpPr>
            <p:nvPr/>
          </p:nvCxnSpPr>
          <p:spPr bwMode="auto">
            <a:xfrm flipV="1">
              <a:off x="9407279" y="2299063"/>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9" name="Straight Arrow Connector 158"/>
            <p:cNvCxnSpPr>
              <a:cxnSpLocks/>
              <a:stCxn id="104" idx="6"/>
              <a:endCxn id="106" idx="2"/>
            </p:cNvCxnSpPr>
            <p:nvPr/>
          </p:nvCxnSpPr>
          <p:spPr bwMode="auto">
            <a:xfrm flipV="1">
              <a:off x="9407279" y="3372207"/>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4" name="Rectangle 53"/>
            <p:cNvSpPr/>
            <p:nvPr/>
          </p:nvSpPr>
          <p:spPr>
            <a:xfrm>
              <a:off x="8095518" y="1545821"/>
              <a:ext cx="596153" cy="426978"/>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11</a:t>
              </a:r>
            </a:p>
          </p:txBody>
        </p:sp>
        <p:sp>
          <p:nvSpPr>
            <p:cNvPr id="173" name="Rectangle 172"/>
            <p:cNvSpPr/>
            <p:nvPr/>
          </p:nvSpPr>
          <p:spPr>
            <a:xfrm>
              <a:off x="8257112" y="1894308"/>
              <a:ext cx="608929" cy="426978"/>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21</a:t>
              </a:r>
            </a:p>
          </p:txBody>
        </p:sp>
      </p:grpSp>
      <p:pic>
        <p:nvPicPr>
          <p:cNvPr id="4" name="Picture 3"/>
          <p:cNvPicPr>
            <a:picLocks noChangeAspect="1"/>
          </p:cNvPicPr>
          <p:nvPr/>
        </p:nvPicPr>
        <p:blipFill>
          <a:blip r:embed="rId3"/>
          <a:stretch>
            <a:fillRect/>
          </a:stretch>
        </p:blipFill>
        <p:spPr>
          <a:xfrm>
            <a:off x="9458325" y="1807841"/>
            <a:ext cx="2733675" cy="27432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399720731"/>
              </p:ext>
            </p:extLst>
          </p:nvPr>
        </p:nvGraphicFramePr>
        <p:xfrm>
          <a:off x="4615456" y="2111071"/>
          <a:ext cx="1520852" cy="1483360"/>
        </p:xfrm>
        <a:graphic>
          <a:graphicData uri="http://schemas.openxmlformats.org/drawingml/2006/table">
            <a:tbl>
              <a:tblPr firstRow="1" bandRow="1">
                <a:tableStyleId>{5940675A-B579-460E-94D1-54222C63F5DA}</a:tableStyleId>
              </a:tblPr>
              <a:tblGrid>
                <a:gridCol w="760426">
                  <a:extLst>
                    <a:ext uri="{9D8B030D-6E8A-4147-A177-3AD203B41FA5}">
                      <a16:colId xmlns:a16="http://schemas.microsoft.com/office/drawing/2014/main" xmlns="" val="601599843"/>
                    </a:ext>
                  </a:extLst>
                </a:gridCol>
                <a:gridCol w="760426">
                  <a:extLst>
                    <a:ext uri="{9D8B030D-6E8A-4147-A177-3AD203B41FA5}">
                      <a16:colId xmlns:a16="http://schemas.microsoft.com/office/drawing/2014/main" xmlns="" val="1871481950"/>
                    </a:ext>
                  </a:extLst>
                </a:gridCol>
              </a:tblGrid>
              <a:tr h="370840">
                <a:tc>
                  <a:txBody>
                    <a:bodyPr/>
                    <a:lstStyle/>
                    <a:p>
                      <a:pPr algn="r"/>
                      <a:r>
                        <a:rPr lang="en-US" dirty="0"/>
                        <a:t>-0.89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-0.48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r h="370840">
                <a:tc>
                  <a:txBody>
                    <a:bodyPr/>
                    <a:lstStyle/>
                    <a:p>
                      <a:pPr algn="r"/>
                      <a:r>
                        <a:rPr lang="en-US" dirty="0"/>
                        <a:t>-0.73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-0.42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546082152"/>
                  </a:ext>
                </a:extLst>
              </a:tr>
              <a:tr h="370840">
                <a:tc>
                  <a:txBody>
                    <a:bodyPr/>
                    <a:lstStyle/>
                    <a:p>
                      <a:pPr algn="r"/>
                      <a:r>
                        <a:rPr lang="en-US"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-0.58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377346620"/>
                  </a:ext>
                </a:extLst>
              </a:tr>
              <a:tr h="370840">
                <a:tc>
                  <a:txBody>
                    <a:bodyPr/>
                    <a:lstStyle/>
                    <a:p>
                      <a:pPr algn="r"/>
                      <a:r>
                        <a:rPr lang="en-US" dirty="0"/>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196184143"/>
                  </a:ext>
                </a:extLst>
              </a:tr>
            </a:tbl>
          </a:graphicData>
        </a:graphic>
      </p:graphicFrame>
      <p:sp>
        <p:nvSpPr>
          <p:cNvPr id="9" name="Rectangle 8"/>
          <p:cNvSpPr/>
          <p:nvPr/>
        </p:nvSpPr>
        <p:spPr>
          <a:xfrm>
            <a:off x="3870632" y="2652696"/>
            <a:ext cx="740908" cy="400110"/>
          </a:xfrm>
          <a:prstGeom prst="rect">
            <a:avLst/>
          </a:prstGeom>
        </p:spPr>
        <p:txBody>
          <a:bodyPr wrap="none">
            <a:spAutoFit/>
          </a:bodyPr>
          <a:lstStyle/>
          <a:p>
            <a:r>
              <a:rPr lang="en-US" dirty="0"/>
              <a:t>W</a:t>
            </a:r>
            <a:r>
              <a:rPr lang="en-US" baseline="-25000" dirty="0"/>
              <a:t>2</a:t>
            </a:r>
            <a:r>
              <a:rPr lang="en-US" dirty="0"/>
              <a:t> =</a:t>
            </a:r>
          </a:p>
        </p:txBody>
      </p:sp>
      <p:graphicFrame>
        <p:nvGraphicFramePr>
          <p:cNvPr id="42" name="Table 41"/>
          <p:cNvGraphicFramePr>
            <a:graphicFrameLocks noGrp="1"/>
          </p:cNvGraphicFramePr>
          <p:nvPr>
            <p:extLst>
              <p:ext uri="{D42A27DB-BD31-4B8C-83A1-F6EECF244321}">
                <p14:modId xmlns:p14="http://schemas.microsoft.com/office/powerpoint/2010/main" val="2736528771"/>
              </p:ext>
            </p:extLst>
          </p:nvPr>
        </p:nvGraphicFramePr>
        <p:xfrm>
          <a:off x="762272" y="2479595"/>
          <a:ext cx="3068092" cy="741680"/>
        </p:xfrm>
        <a:graphic>
          <a:graphicData uri="http://schemas.openxmlformats.org/drawingml/2006/table">
            <a:tbl>
              <a:tblPr firstRow="1" bandRow="1">
                <a:tableStyleId>{5940675A-B579-460E-94D1-54222C63F5DA}</a:tableStyleId>
              </a:tblPr>
              <a:tblGrid>
                <a:gridCol w="767023">
                  <a:extLst>
                    <a:ext uri="{9D8B030D-6E8A-4147-A177-3AD203B41FA5}">
                      <a16:colId xmlns:a16="http://schemas.microsoft.com/office/drawing/2014/main" xmlns="" val="601599843"/>
                    </a:ext>
                  </a:extLst>
                </a:gridCol>
                <a:gridCol w="767023">
                  <a:extLst>
                    <a:ext uri="{9D8B030D-6E8A-4147-A177-3AD203B41FA5}">
                      <a16:colId xmlns:a16="http://schemas.microsoft.com/office/drawing/2014/main" xmlns="" val="1871481950"/>
                    </a:ext>
                  </a:extLst>
                </a:gridCol>
                <a:gridCol w="767023">
                  <a:extLst>
                    <a:ext uri="{9D8B030D-6E8A-4147-A177-3AD203B41FA5}">
                      <a16:colId xmlns:a16="http://schemas.microsoft.com/office/drawing/2014/main" xmlns="" val="240533273"/>
                    </a:ext>
                  </a:extLst>
                </a:gridCol>
                <a:gridCol w="767023">
                  <a:extLst>
                    <a:ext uri="{9D8B030D-6E8A-4147-A177-3AD203B41FA5}">
                      <a16:colId xmlns:a16="http://schemas.microsoft.com/office/drawing/2014/main" xmlns="" val="3256091323"/>
                    </a:ext>
                  </a:extLst>
                </a:gridCol>
              </a:tblGrid>
              <a:tr h="370840">
                <a:tc>
                  <a:txBody>
                    <a:bodyPr/>
                    <a:lstStyle/>
                    <a:p>
                      <a:pPr algn="r"/>
                      <a:r>
                        <a:rPr lang="en-US" dirty="0"/>
                        <a:t>0.14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-0.58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r h="370840">
                <a:tc>
                  <a:txBody>
                    <a:bodyPr/>
                    <a:lstStyle/>
                    <a:p>
                      <a:pPr algn="r"/>
                      <a:r>
                        <a:rPr lang="en-US"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0.72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0.55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546082152"/>
                  </a:ext>
                </a:extLst>
              </a:tr>
            </a:tbl>
          </a:graphicData>
        </a:graphic>
      </p:graphicFrame>
      <p:sp>
        <p:nvSpPr>
          <p:cNvPr id="43" name="Rectangle 42"/>
          <p:cNvSpPr/>
          <p:nvPr/>
        </p:nvSpPr>
        <p:spPr>
          <a:xfrm>
            <a:off x="152351" y="2650380"/>
            <a:ext cx="740908" cy="400110"/>
          </a:xfrm>
          <a:prstGeom prst="rect">
            <a:avLst/>
          </a:prstGeom>
        </p:spPr>
        <p:txBody>
          <a:bodyPr wrap="none">
            <a:spAutoFit/>
          </a:bodyPr>
          <a:lstStyle/>
          <a:p>
            <a:r>
              <a:rPr lang="en-US" dirty="0"/>
              <a:t>W</a:t>
            </a:r>
            <a:r>
              <a:rPr lang="en-US" baseline="-25000" dirty="0"/>
              <a:t>1</a:t>
            </a:r>
            <a:r>
              <a:rPr lang="en-US" dirty="0"/>
              <a:t> =</a:t>
            </a:r>
          </a:p>
        </p:txBody>
      </p:sp>
      <p:sp>
        <p:nvSpPr>
          <p:cNvPr id="45" name="Rectangle 44"/>
          <p:cNvSpPr/>
          <p:nvPr/>
        </p:nvSpPr>
        <p:spPr>
          <a:xfrm>
            <a:off x="3892576" y="3732857"/>
            <a:ext cx="689612" cy="400110"/>
          </a:xfrm>
          <a:prstGeom prst="rect">
            <a:avLst/>
          </a:prstGeom>
        </p:spPr>
        <p:txBody>
          <a:bodyPr wrap="none">
            <a:spAutoFit/>
          </a:bodyPr>
          <a:lstStyle/>
          <a:p>
            <a:r>
              <a:rPr lang="en-US" dirty="0"/>
              <a:t>b2 =</a:t>
            </a:r>
          </a:p>
        </p:txBody>
      </p:sp>
      <p:sp>
        <p:nvSpPr>
          <p:cNvPr id="47" name="Rectangle 46"/>
          <p:cNvSpPr/>
          <p:nvPr/>
        </p:nvSpPr>
        <p:spPr>
          <a:xfrm>
            <a:off x="187403" y="4995408"/>
            <a:ext cx="2225289" cy="400110"/>
          </a:xfrm>
          <a:prstGeom prst="rect">
            <a:avLst/>
          </a:prstGeom>
        </p:spPr>
        <p:txBody>
          <a:bodyPr wrap="none">
            <a:spAutoFit/>
          </a:bodyPr>
          <a:lstStyle/>
          <a:p>
            <a:r>
              <a:rPr lang="en-US" dirty="0"/>
              <a:t>Point1 = (0.0  0.0)</a:t>
            </a:r>
          </a:p>
        </p:txBody>
      </p:sp>
      <p:sp>
        <p:nvSpPr>
          <p:cNvPr id="49" name="Rectangle 48"/>
          <p:cNvSpPr/>
          <p:nvPr/>
        </p:nvSpPr>
        <p:spPr>
          <a:xfrm>
            <a:off x="2959525" y="4995408"/>
            <a:ext cx="2550698" cy="400110"/>
          </a:xfrm>
          <a:prstGeom prst="rect">
            <a:avLst/>
          </a:prstGeom>
        </p:spPr>
        <p:txBody>
          <a:bodyPr wrap="none">
            <a:spAutoFit/>
          </a:bodyPr>
          <a:lstStyle/>
          <a:p>
            <a:r>
              <a:rPr lang="en-US" dirty="0"/>
              <a:t>Output1 = (</a:t>
            </a:r>
            <a:r>
              <a:rPr lang="en-US" dirty="0">
                <a:solidFill>
                  <a:srgbClr val="FF0000"/>
                </a:solidFill>
              </a:rPr>
              <a:t>3.2</a:t>
            </a:r>
            <a:r>
              <a:rPr lang="en-US" dirty="0"/>
              <a:t>  1.76)</a:t>
            </a:r>
          </a:p>
        </p:txBody>
      </p:sp>
      <p:graphicFrame>
        <p:nvGraphicFramePr>
          <p:cNvPr id="51" name="Table 50"/>
          <p:cNvGraphicFramePr>
            <a:graphicFrameLocks noGrp="1"/>
          </p:cNvGraphicFramePr>
          <p:nvPr>
            <p:extLst>
              <p:ext uri="{D42A27DB-BD31-4B8C-83A1-F6EECF244321}">
                <p14:modId xmlns:p14="http://schemas.microsoft.com/office/powerpoint/2010/main" val="1018036770"/>
              </p:ext>
            </p:extLst>
          </p:nvPr>
        </p:nvGraphicFramePr>
        <p:xfrm>
          <a:off x="779717" y="3708731"/>
          <a:ext cx="3068092" cy="370840"/>
        </p:xfrm>
        <a:graphic>
          <a:graphicData uri="http://schemas.openxmlformats.org/drawingml/2006/table">
            <a:tbl>
              <a:tblPr firstRow="1" bandRow="1">
                <a:tableStyleId>{5940675A-B579-460E-94D1-54222C63F5DA}</a:tableStyleId>
              </a:tblPr>
              <a:tblGrid>
                <a:gridCol w="767023">
                  <a:extLst>
                    <a:ext uri="{9D8B030D-6E8A-4147-A177-3AD203B41FA5}">
                      <a16:colId xmlns:a16="http://schemas.microsoft.com/office/drawing/2014/main" xmlns="" val="601599843"/>
                    </a:ext>
                  </a:extLst>
                </a:gridCol>
                <a:gridCol w="767023">
                  <a:extLst>
                    <a:ext uri="{9D8B030D-6E8A-4147-A177-3AD203B41FA5}">
                      <a16:colId xmlns:a16="http://schemas.microsoft.com/office/drawing/2014/main" xmlns="" val="1871481950"/>
                    </a:ext>
                  </a:extLst>
                </a:gridCol>
                <a:gridCol w="767023">
                  <a:extLst>
                    <a:ext uri="{9D8B030D-6E8A-4147-A177-3AD203B41FA5}">
                      <a16:colId xmlns:a16="http://schemas.microsoft.com/office/drawing/2014/main" xmlns="" val="240533273"/>
                    </a:ext>
                  </a:extLst>
                </a:gridCol>
                <a:gridCol w="767023">
                  <a:extLst>
                    <a:ext uri="{9D8B030D-6E8A-4147-A177-3AD203B41FA5}">
                      <a16:colId xmlns:a16="http://schemas.microsoft.com/office/drawing/2014/main" xmlns="" val="3256091323"/>
                    </a:ext>
                  </a:extLst>
                </a:gridCol>
              </a:tblGrid>
              <a:tr h="370840">
                <a:tc>
                  <a:txBody>
                    <a:bodyPr/>
                    <a:lstStyle/>
                    <a:p>
                      <a:pPr algn="r"/>
                      <a:r>
                        <a:rPr lang="en-US" dirty="0"/>
                        <a:t>-0.14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-0.22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-0.26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1.7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bl>
          </a:graphicData>
        </a:graphic>
      </p:graphicFrame>
      <p:sp>
        <p:nvSpPr>
          <p:cNvPr id="52" name="Rectangle 51"/>
          <p:cNvSpPr/>
          <p:nvPr/>
        </p:nvSpPr>
        <p:spPr>
          <a:xfrm>
            <a:off x="220380" y="3704457"/>
            <a:ext cx="641522" cy="400110"/>
          </a:xfrm>
          <a:prstGeom prst="rect">
            <a:avLst/>
          </a:prstGeom>
        </p:spPr>
        <p:txBody>
          <a:bodyPr wrap="none">
            <a:spAutoFit/>
          </a:bodyPr>
          <a:lstStyle/>
          <a:p>
            <a:r>
              <a:rPr lang="en-US" dirty="0"/>
              <a:t>b</a:t>
            </a:r>
            <a:r>
              <a:rPr lang="en-US" baseline="-25000" dirty="0"/>
              <a:t>1</a:t>
            </a:r>
            <a:r>
              <a:rPr lang="en-US" dirty="0"/>
              <a:t> =</a:t>
            </a:r>
          </a:p>
        </p:txBody>
      </p:sp>
      <p:graphicFrame>
        <p:nvGraphicFramePr>
          <p:cNvPr id="53" name="Table 52"/>
          <p:cNvGraphicFramePr>
            <a:graphicFrameLocks noGrp="1"/>
          </p:cNvGraphicFramePr>
          <p:nvPr>
            <p:extLst>
              <p:ext uri="{D42A27DB-BD31-4B8C-83A1-F6EECF244321}">
                <p14:modId xmlns:p14="http://schemas.microsoft.com/office/powerpoint/2010/main" val="3771540973"/>
              </p:ext>
            </p:extLst>
          </p:nvPr>
        </p:nvGraphicFramePr>
        <p:xfrm>
          <a:off x="4599099" y="3733312"/>
          <a:ext cx="1534046" cy="370840"/>
        </p:xfrm>
        <a:graphic>
          <a:graphicData uri="http://schemas.openxmlformats.org/drawingml/2006/table">
            <a:tbl>
              <a:tblPr firstRow="1" bandRow="1">
                <a:tableStyleId>{5940675A-B579-460E-94D1-54222C63F5DA}</a:tableStyleId>
              </a:tblPr>
              <a:tblGrid>
                <a:gridCol w="767023">
                  <a:extLst>
                    <a:ext uri="{9D8B030D-6E8A-4147-A177-3AD203B41FA5}">
                      <a16:colId xmlns:a16="http://schemas.microsoft.com/office/drawing/2014/main" xmlns="" val="601599843"/>
                    </a:ext>
                  </a:extLst>
                </a:gridCol>
                <a:gridCol w="767023">
                  <a:extLst>
                    <a:ext uri="{9D8B030D-6E8A-4147-A177-3AD203B41FA5}">
                      <a16:colId xmlns:a16="http://schemas.microsoft.com/office/drawing/2014/main" xmlns="" val="1871481950"/>
                    </a:ext>
                  </a:extLst>
                </a:gridCol>
              </a:tblGrid>
              <a:tr h="370840">
                <a:tc>
                  <a:txBody>
                    <a:bodyPr/>
                    <a:lstStyle/>
                    <a:p>
                      <a:pPr algn="r"/>
                      <a:r>
                        <a:rPr lang="en-US" dirty="0"/>
                        <a:t>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627782605"/>
                  </a:ext>
                </a:extLst>
              </a:tr>
            </a:tbl>
          </a:graphicData>
        </a:graphic>
      </p:graphicFrame>
      <p:sp>
        <p:nvSpPr>
          <p:cNvPr id="55" name="Rectangle 54"/>
          <p:cNvSpPr/>
          <p:nvPr/>
        </p:nvSpPr>
        <p:spPr>
          <a:xfrm>
            <a:off x="187403" y="5801810"/>
            <a:ext cx="2225289" cy="400110"/>
          </a:xfrm>
          <a:prstGeom prst="rect">
            <a:avLst/>
          </a:prstGeom>
        </p:spPr>
        <p:txBody>
          <a:bodyPr wrap="none">
            <a:spAutoFit/>
          </a:bodyPr>
          <a:lstStyle/>
          <a:p>
            <a:r>
              <a:rPr lang="en-US" dirty="0"/>
              <a:t>Point2 = (0.0  6.0)</a:t>
            </a:r>
          </a:p>
        </p:txBody>
      </p:sp>
      <p:sp>
        <p:nvSpPr>
          <p:cNvPr id="56" name="Rectangle 55"/>
          <p:cNvSpPr/>
          <p:nvPr/>
        </p:nvSpPr>
        <p:spPr>
          <a:xfrm>
            <a:off x="2959525" y="5801810"/>
            <a:ext cx="3220753" cy="400110"/>
          </a:xfrm>
          <a:prstGeom prst="rect">
            <a:avLst/>
          </a:prstGeom>
        </p:spPr>
        <p:txBody>
          <a:bodyPr wrap="none">
            <a:spAutoFit/>
          </a:bodyPr>
          <a:lstStyle/>
          <a:p>
            <a:r>
              <a:rPr lang="en-US" dirty="0"/>
              <a:t>Output2 = (-2.597 </a:t>
            </a:r>
            <a:r>
              <a:rPr lang="en-US" dirty="0">
                <a:solidFill>
                  <a:srgbClr val="FF0000"/>
                </a:solidFill>
              </a:rPr>
              <a:t>-1.5052</a:t>
            </a:r>
            <a:r>
              <a:rPr lang="en-US" dirty="0"/>
              <a:t>)</a:t>
            </a:r>
          </a:p>
        </p:txBody>
      </p:sp>
      <p:sp>
        <p:nvSpPr>
          <p:cNvPr id="58" name="Rectangle 57"/>
          <p:cNvSpPr/>
          <p:nvPr/>
        </p:nvSpPr>
        <p:spPr>
          <a:xfrm>
            <a:off x="6072123" y="4995408"/>
            <a:ext cx="4623382" cy="400110"/>
          </a:xfrm>
          <a:prstGeom prst="rect">
            <a:avLst/>
          </a:prstGeom>
        </p:spPr>
        <p:txBody>
          <a:bodyPr wrap="none">
            <a:spAutoFit/>
          </a:bodyPr>
          <a:lstStyle/>
          <a:p>
            <a:r>
              <a:rPr lang="en-US" dirty="0"/>
              <a:t>o1 &gt; o2, inside circle, classified as blue</a:t>
            </a:r>
          </a:p>
        </p:txBody>
      </p:sp>
      <p:sp>
        <p:nvSpPr>
          <p:cNvPr id="59" name="Rectangle 58"/>
          <p:cNvSpPr/>
          <p:nvPr/>
        </p:nvSpPr>
        <p:spPr>
          <a:xfrm>
            <a:off x="6072123" y="5799588"/>
            <a:ext cx="5091458" cy="400110"/>
          </a:xfrm>
          <a:prstGeom prst="rect">
            <a:avLst/>
          </a:prstGeom>
        </p:spPr>
        <p:txBody>
          <a:bodyPr wrap="none">
            <a:spAutoFit/>
          </a:bodyPr>
          <a:lstStyle/>
          <a:p>
            <a:r>
              <a:rPr lang="en-US" dirty="0"/>
              <a:t>o1 &lt; o2, outside circle, classified as orange</a:t>
            </a:r>
          </a:p>
        </p:txBody>
      </p:sp>
      <p:sp>
        <p:nvSpPr>
          <p:cNvPr id="10" name="Oval 9"/>
          <p:cNvSpPr/>
          <p:nvPr/>
        </p:nvSpPr>
        <p:spPr bwMode="auto">
          <a:xfrm>
            <a:off x="10658475" y="1877858"/>
            <a:ext cx="71514" cy="71514"/>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0" name="Oval 59"/>
          <p:cNvSpPr/>
          <p:nvPr/>
        </p:nvSpPr>
        <p:spPr bwMode="auto">
          <a:xfrm>
            <a:off x="10689469" y="3067706"/>
            <a:ext cx="71514" cy="71514"/>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rgbClr val="FF0000"/>
              </a:solidFill>
              <a:effectLst/>
              <a:highlight>
                <a:srgbClr val="FF0000"/>
              </a:highlight>
              <a:latin typeface="Arial" charset="0"/>
            </a:endParaRPr>
          </a:p>
        </p:txBody>
      </p:sp>
      <p:sp>
        <p:nvSpPr>
          <p:cNvPr id="11" name="Rectangle 10"/>
          <p:cNvSpPr/>
          <p:nvPr/>
        </p:nvSpPr>
        <p:spPr>
          <a:xfrm>
            <a:off x="9582193" y="2448694"/>
            <a:ext cx="912429" cy="400110"/>
          </a:xfrm>
          <a:prstGeom prst="rect">
            <a:avLst/>
          </a:prstGeom>
        </p:spPr>
        <p:txBody>
          <a:bodyPr wrap="none">
            <a:spAutoFit/>
          </a:bodyPr>
          <a:lstStyle/>
          <a:p>
            <a:r>
              <a:rPr lang="en-US" dirty="0"/>
              <a:t>Point1</a:t>
            </a:r>
          </a:p>
        </p:txBody>
      </p:sp>
      <p:sp>
        <p:nvSpPr>
          <p:cNvPr id="62" name="Rectangle 61"/>
          <p:cNvSpPr/>
          <p:nvPr/>
        </p:nvSpPr>
        <p:spPr>
          <a:xfrm>
            <a:off x="9848554" y="1219366"/>
            <a:ext cx="912429" cy="400110"/>
          </a:xfrm>
          <a:prstGeom prst="rect">
            <a:avLst/>
          </a:prstGeom>
        </p:spPr>
        <p:txBody>
          <a:bodyPr wrap="none">
            <a:spAutoFit/>
          </a:bodyPr>
          <a:lstStyle/>
          <a:p>
            <a:r>
              <a:rPr lang="en-US" dirty="0"/>
              <a:t>Point2</a:t>
            </a:r>
          </a:p>
        </p:txBody>
      </p:sp>
      <p:cxnSp>
        <p:nvCxnSpPr>
          <p:cNvPr id="13" name="Straight Arrow Connector 12"/>
          <p:cNvCxnSpPr/>
          <p:nvPr/>
        </p:nvCxnSpPr>
        <p:spPr bwMode="auto">
          <a:xfrm>
            <a:off x="10162548" y="2733675"/>
            <a:ext cx="526921" cy="31647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65" name="Straight Arrow Connector 64"/>
          <p:cNvCxnSpPr>
            <a:cxnSpLocks/>
            <a:stCxn id="62" idx="2"/>
            <a:endCxn id="10" idx="1"/>
          </p:cNvCxnSpPr>
          <p:nvPr/>
        </p:nvCxnSpPr>
        <p:spPr bwMode="auto">
          <a:xfrm>
            <a:off x="10304769" y="1619476"/>
            <a:ext cx="364179" cy="26885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68" name="Double Bracket 67"/>
          <p:cNvSpPr/>
          <p:nvPr/>
        </p:nvSpPr>
        <p:spPr bwMode="auto">
          <a:xfrm>
            <a:off x="933527" y="2493352"/>
            <a:ext cx="2878788" cy="724379"/>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9" name="Double Bracket 68"/>
          <p:cNvSpPr/>
          <p:nvPr/>
        </p:nvSpPr>
        <p:spPr bwMode="auto">
          <a:xfrm>
            <a:off x="913847" y="3608648"/>
            <a:ext cx="2878788" cy="524319"/>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0" name="Double Bracket 69"/>
          <p:cNvSpPr/>
          <p:nvPr/>
        </p:nvSpPr>
        <p:spPr bwMode="auto">
          <a:xfrm>
            <a:off x="4675416" y="2119565"/>
            <a:ext cx="1490924" cy="1489083"/>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1" name="Double Bracket 70"/>
          <p:cNvSpPr/>
          <p:nvPr/>
        </p:nvSpPr>
        <p:spPr bwMode="auto">
          <a:xfrm>
            <a:off x="4689354" y="3626594"/>
            <a:ext cx="1490924" cy="506374"/>
          </a:xfrm>
          <a:prstGeom prst="bracketPair">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802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10985748" cy="1085371"/>
          </a:xfrm>
        </p:spPr>
        <p:txBody>
          <a:bodyPr/>
          <a:lstStyle/>
          <a:p>
            <a:r>
              <a:rPr lang="en-US" dirty="0"/>
              <a:t>Intuition Neural network(1/3)</a:t>
            </a:r>
          </a:p>
        </p:txBody>
      </p:sp>
      <p:sp>
        <p:nvSpPr>
          <p:cNvPr id="95" name="Content Placeholder 2"/>
          <p:cNvSpPr>
            <a:spLocks noGrp="1"/>
          </p:cNvSpPr>
          <p:nvPr>
            <p:ph idx="4294967295"/>
          </p:nvPr>
        </p:nvSpPr>
        <p:spPr>
          <a:xfrm>
            <a:off x="524934" y="1333536"/>
            <a:ext cx="10867413" cy="5142567"/>
          </a:xfrm>
          <a:prstGeom prst="rect">
            <a:avLst/>
          </a:prstGeom>
        </p:spPr>
        <p:txBody>
          <a:bodyPr>
            <a:normAutofit/>
          </a:bodyPr>
          <a:lstStyle/>
          <a:p>
            <a:r>
              <a:rPr lang="en-US" sz="2000" dirty="0"/>
              <a:t>H = X * W + b</a:t>
            </a:r>
          </a:p>
          <a:p>
            <a:pPr lvl="1"/>
            <a:r>
              <a:rPr lang="en-US" sz="1600" dirty="0"/>
              <a:t>2D, line</a:t>
            </a:r>
          </a:p>
          <a:p>
            <a:pPr lvl="1"/>
            <a:r>
              <a:rPr lang="en-US" sz="1600" dirty="0"/>
              <a:t>3D, plane </a:t>
            </a:r>
          </a:p>
          <a:p>
            <a:pPr lvl="1"/>
            <a:r>
              <a:rPr lang="en-US" sz="1600" dirty="0"/>
              <a:t>Higher Dimension, hyper-plane</a:t>
            </a:r>
          </a:p>
          <a:p>
            <a:pPr marL="355600" lvl="1" indent="0">
              <a:buNone/>
            </a:pPr>
            <a:endParaRPr lang="en-US" sz="1600" dirty="0"/>
          </a:p>
          <a:p>
            <a:pPr lvl="0"/>
            <a:r>
              <a:rPr lang="en-US" sz="2000" dirty="0">
                <a:solidFill>
                  <a:srgbClr val="58585A"/>
                </a:solidFill>
              </a:rPr>
              <a:t>Why b(bias) is needed</a:t>
            </a:r>
          </a:p>
          <a:p>
            <a:pPr lvl="1"/>
            <a:r>
              <a:rPr lang="en-US" sz="1600" dirty="0"/>
              <a:t>Shift the activation function to left/right</a:t>
            </a:r>
          </a:p>
          <a:p>
            <a:pPr lvl="1"/>
            <a:r>
              <a:rPr lang="en-US" sz="1600" dirty="0"/>
              <a:t>If b =0, all line/plane/hyper-plane</a:t>
            </a:r>
            <a:br>
              <a:rPr lang="en-US" sz="1600" dirty="0"/>
            </a:br>
            <a:r>
              <a:rPr lang="en-US" sz="1600" dirty="0"/>
              <a:t>go through zeros, might not be able to separate data set</a:t>
            </a:r>
          </a:p>
          <a:p>
            <a:pPr lvl="1"/>
            <a:endParaRPr lang="en-US" sz="1600" dirty="0"/>
          </a:p>
          <a:p>
            <a:pPr lvl="0"/>
            <a:r>
              <a:rPr lang="en-US" sz="2000" dirty="0">
                <a:solidFill>
                  <a:srgbClr val="58585A"/>
                </a:solidFill>
              </a:rPr>
              <a:t>Neurons</a:t>
            </a:r>
          </a:p>
          <a:p>
            <a:pPr lvl="1"/>
            <a:r>
              <a:rPr lang="en-US" sz="1600" dirty="0">
                <a:solidFill>
                  <a:srgbClr val="58585A"/>
                </a:solidFill>
              </a:rPr>
              <a:t>each neuron is a classifier</a:t>
            </a:r>
          </a:p>
          <a:p>
            <a:pPr marL="355600" lvl="1" indent="0">
              <a:buNone/>
            </a:pPr>
            <a:endParaRPr lang="en-US" sz="1600" dirty="0"/>
          </a:p>
          <a:p>
            <a:pPr lvl="0"/>
            <a:endParaRPr lang="en-US" sz="2000" dirty="0">
              <a:solidFill>
                <a:srgbClr val="58585A"/>
              </a:solidFill>
            </a:endParaRPr>
          </a:p>
          <a:p>
            <a:pPr marL="355600" lvl="1" indent="0">
              <a:buNone/>
            </a:pPr>
            <a:endParaRPr lang="en-US" sz="1600" dirty="0"/>
          </a:p>
          <a:p>
            <a:pPr marL="355600" lvl="1" indent="0">
              <a:buNone/>
            </a:pPr>
            <a:endParaRPr lang="en-US" dirty="0">
              <a:latin typeface="Arial" charset="0"/>
            </a:endParaRPr>
          </a:p>
          <a:p>
            <a:pPr marL="355600" lvl="1" indent="0">
              <a:buNone/>
            </a:pPr>
            <a:endParaRPr lang="en-US" sz="2000" dirty="0"/>
          </a:p>
        </p:txBody>
      </p:sp>
      <p:pic>
        <p:nvPicPr>
          <p:cNvPr id="2" name="Picture 1"/>
          <p:cNvPicPr>
            <a:picLocks noChangeAspect="1"/>
          </p:cNvPicPr>
          <p:nvPr/>
        </p:nvPicPr>
        <p:blipFill>
          <a:blip r:embed="rId3"/>
          <a:stretch>
            <a:fillRect/>
          </a:stretch>
        </p:blipFill>
        <p:spPr>
          <a:xfrm>
            <a:off x="8313146" y="1021975"/>
            <a:ext cx="3304273" cy="3243082"/>
          </a:xfrm>
          <a:prstGeom prst="rect">
            <a:avLst/>
          </a:prstGeom>
        </p:spPr>
      </p:pic>
      <p:pic>
        <p:nvPicPr>
          <p:cNvPr id="3078" name="Picture 6" descr="http://img.blog.csdn.net/201408291341244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270" y="1290917"/>
            <a:ext cx="2549126" cy="22707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4664563" y="4296554"/>
            <a:ext cx="5340051" cy="2276087"/>
          </a:xfrm>
          <a:prstGeom prst="rect">
            <a:avLst/>
          </a:prstGeom>
        </p:spPr>
      </p:pic>
      <p:pic>
        <p:nvPicPr>
          <p:cNvPr id="17" name="Picture 16"/>
          <p:cNvPicPr>
            <a:picLocks noChangeAspect="1"/>
          </p:cNvPicPr>
          <p:nvPr/>
        </p:nvPicPr>
        <p:blipFill>
          <a:blip r:embed="rId6"/>
          <a:stretch>
            <a:fillRect/>
          </a:stretch>
        </p:blipFill>
        <p:spPr>
          <a:xfrm>
            <a:off x="10004614" y="4296554"/>
            <a:ext cx="1638028" cy="1663132"/>
          </a:xfrm>
          <a:prstGeom prst="rect">
            <a:avLst/>
          </a:prstGeom>
        </p:spPr>
      </p:pic>
    </p:spTree>
    <p:extLst>
      <p:ext uri="{BB962C8B-B14F-4D97-AF65-F5344CB8AC3E}">
        <p14:creationId xmlns:p14="http://schemas.microsoft.com/office/powerpoint/2010/main" val="2187072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10985748" cy="1085371"/>
          </a:xfrm>
        </p:spPr>
        <p:txBody>
          <a:bodyPr/>
          <a:lstStyle/>
          <a:p>
            <a:r>
              <a:rPr lang="en-US" dirty="0"/>
              <a:t>Intuition Neural network(2/3)</a:t>
            </a:r>
          </a:p>
        </p:txBody>
      </p:sp>
      <p:sp>
        <p:nvSpPr>
          <p:cNvPr id="95" name="Content Placeholder 2"/>
          <p:cNvSpPr>
            <a:spLocks noGrp="1"/>
          </p:cNvSpPr>
          <p:nvPr>
            <p:ph idx="4294967295"/>
          </p:nvPr>
        </p:nvSpPr>
        <p:spPr>
          <a:xfrm>
            <a:off x="524934" y="1333536"/>
            <a:ext cx="10867413" cy="5142567"/>
          </a:xfrm>
          <a:prstGeom prst="rect">
            <a:avLst/>
          </a:prstGeom>
        </p:spPr>
        <p:txBody>
          <a:bodyPr>
            <a:normAutofit/>
          </a:bodyPr>
          <a:lstStyle/>
          <a:p>
            <a:r>
              <a:rPr lang="en-US" sz="2000" dirty="0"/>
              <a:t>Commonly used activation function</a:t>
            </a:r>
          </a:p>
          <a:p>
            <a:pPr lvl="1"/>
            <a:r>
              <a:rPr lang="en-US" sz="1600" dirty="0"/>
              <a:t>Sigmoid (non-linear)</a:t>
            </a:r>
          </a:p>
          <a:p>
            <a:pPr lvl="1"/>
            <a:r>
              <a:rPr lang="en-US" sz="1600" dirty="0" err="1"/>
              <a:t>ReLu</a:t>
            </a:r>
            <a:r>
              <a:rPr lang="en-US" sz="1600" dirty="0"/>
              <a:t> (linear)</a:t>
            </a:r>
          </a:p>
          <a:p>
            <a:pPr marL="355600" lvl="1" indent="0">
              <a:buNone/>
            </a:pPr>
            <a:endParaRPr lang="en-US" sz="1600" dirty="0"/>
          </a:p>
          <a:p>
            <a:pPr lvl="0"/>
            <a:r>
              <a:rPr lang="en-US" sz="2000" dirty="0">
                <a:solidFill>
                  <a:srgbClr val="58585A"/>
                </a:solidFill>
              </a:rPr>
              <a:t>Sigmoid</a:t>
            </a:r>
          </a:p>
          <a:p>
            <a:pPr lvl="1"/>
            <a:r>
              <a:rPr lang="en-US" sz="1600" dirty="0"/>
              <a:t> </a:t>
            </a:r>
          </a:p>
          <a:p>
            <a:pPr lvl="1"/>
            <a:r>
              <a:rPr lang="en-US" sz="1600" dirty="0" err="1"/>
              <a:t>Sigmoids</a:t>
            </a:r>
            <a:r>
              <a:rPr lang="en-US" sz="1600" dirty="0"/>
              <a:t> saturate and kill gradients.</a:t>
            </a:r>
          </a:p>
          <a:p>
            <a:pPr lvl="1"/>
            <a:r>
              <a:rPr lang="en-US" sz="1600" dirty="0"/>
              <a:t>Sigmoid outputs are not zero-centered</a:t>
            </a:r>
          </a:p>
          <a:p>
            <a:pPr lvl="1"/>
            <a:r>
              <a:rPr lang="en-US" sz="1600" dirty="0">
                <a:solidFill>
                  <a:srgbClr val="58585A"/>
                </a:solidFill>
              </a:rPr>
              <a:t>Slow convergence</a:t>
            </a:r>
            <a:endParaRPr lang="en-US" sz="1600" dirty="0"/>
          </a:p>
          <a:p>
            <a:pPr lvl="1"/>
            <a:endParaRPr lang="en-US" sz="1600" dirty="0"/>
          </a:p>
          <a:p>
            <a:pPr lvl="0"/>
            <a:r>
              <a:rPr lang="en-US" sz="2000" dirty="0" err="1"/>
              <a:t>ReLu</a:t>
            </a:r>
            <a:endParaRPr lang="en-US" sz="2000" dirty="0">
              <a:solidFill>
                <a:srgbClr val="58585A"/>
              </a:solidFill>
            </a:endParaRPr>
          </a:p>
          <a:p>
            <a:pPr lvl="1"/>
            <a:r>
              <a:rPr lang="en-US" sz="1600" dirty="0">
                <a:solidFill>
                  <a:srgbClr val="58585A"/>
                </a:solidFill>
              </a:rPr>
              <a:t>f(x) = max(0,x)</a:t>
            </a:r>
          </a:p>
          <a:p>
            <a:pPr lvl="1"/>
            <a:r>
              <a:rPr lang="en-US" sz="1600" dirty="0"/>
              <a:t>Greatly accelerate the convergence of stochastic gradient descent </a:t>
            </a:r>
          </a:p>
          <a:p>
            <a:pPr lvl="1"/>
            <a:r>
              <a:rPr lang="en-US" sz="1600" dirty="0"/>
              <a:t>Simple in implementation</a:t>
            </a:r>
          </a:p>
          <a:p>
            <a:pPr lvl="1"/>
            <a:r>
              <a:rPr lang="en-US" sz="1600" dirty="0"/>
              <a:t>Can be fragile during training and can “die”</a:t>
            </a:r>
          </a:p>
          <a:p>
            <a:pPr lvl="1"/>
            <a:endParaRPr lang="en-US" sz="1600" dirty="0"/>
          </a:p>
          <a:p>
            <a:pPr marL="355600" lvl="1" indent="0">
              <a:buNone/>
            </a:pPr>
            <a:endParaRPr lang="en-US" sz="1600" dirty="0"/>
          </a:p>
          <a:p>
            <a:pPr marL="355600" lvl="1" indent="0">
              <a:buNone/>
            </a:pPr>
            <a:endParaRPr lang="en-US" dirty="0">
              <a:latin typeface="Arial" charset="0"/>
            </a:endParaRPr>
          </a:p>
          <a:p>
            <a:pPr marL="355600" lvl="1" indent="0">
              <a:buNone/>
            </a:pPr>
            <a:endParaRPr lang="en-US" sz="2000" dirty="0"/>
          </a:p>
        </p:txBody>
      </p:sp>
      <p:pic>
        <p:nvPicPr>
          <p:cNvPr id="8194" name="Picture 2" descr="http://cs231n.github.io/assets/nn1/sigmoid.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1618354"/>
            <a:ext cx="30480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cs231n.github.io/assets/nn1/relu.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5718" y="1561204"/>
            <a:ext cx="2962275"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87023" y="3469328"/>
            <a:ext cx="1112805" cy="400110"/>
          </a:xfrm>
          <a:prstGeom prst="rect">
            <a:avLst/>
          </a:prstGeom>
        </p:spPr>
        <p:txBody>
          <a:bodyPr wrap="none">
            <a:spAutoFit/>
          </a:bodyPr>
          <a:lstStyle/>
          <a:p>
            <a:r>
              <a:rPr lang="en-US" dirty="0"/>
              <a:t>Sigmoid</a:t>
            </a:r>
          </a:p>
        </p:txBody>
      </p:sp>
      <p:sp>
        <p:nvSpPr>
          <p:cNvPr id="5" name="Rectangle 4"/>
          <p:cNvSpPr/>
          <p:nvPr/>
        </p:nvSpPr>
        <p:spPr>
          <a:xfrm>
            <a:off x="9167656" y="3389944"/>
            <a:ext cx="798617" cy="400110"/>
          </a:xfrm>
          <a:prstGeom prst="rect">
            <a:avLst/>
          </a:prstGeom>
        </p:spPr>
        <p:txBody>
          <a:bodyPr wrap="none">
            <a:spAutoFit/>
          </a:bodyPr>
          <a:lstStyle/>
          <a:p>
            <a:r>
              <a:rPr lang="en-US" dirty="0" err="1"/>
              <a:t>ReLu</a:t>
            </a:r>
            <a:endParaRPr lang="en-US" dirty="0"/>
          </a:p>
        </p:txBody>
      </p:sp>
      <p:pic>
        <p:nvPicPr>
          <p:cNvPr id="7" name="Picture 6"/>
          <p:cNvPicPr>
            <a:picLocks noChangeAspect="1"/>
          </p:cNvPicPr>
          <p:nvPr/>
        </p:nvPicPr>
        <p:blipFill>
          <a:blip r:embed="rId5"/>
          <a:stretch>
            <a:fillRect/>
          </a:stretch>
        </p:blipFill>
        <p:spPr>
          <a:xfrm>
            <a:off x="1057524" y="2896384"/>
            <a:ext cx="1571625" cy="323850"/>
          </a:xfrm>
          <a:prstGeom prst="rect">
            <a:avLst/>
          </a:prstGeom>
        </p:spPr>
      </p:pic>
    </p:spTree>
    <p:extLst>
      <p:ext uri="{BB962C8B-B14F-4D97-AF65-F5344CB8AC3E}">
        <p14:creationId xmlns:p14="http://schemas.microsoft.com/office/powerpoint/2010/main" val="339386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099749254"/>
              </p:ext>
            </p:extLst>
          </p:nvPr>
        </p:nvGraphicFramePr>
        <p:xfrm>
          <a:off x="528639" y="1795463"/>
          <a:ext cx="9206377" cy="398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054733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10985748" cy="1085371"/>
          </a:xfrm>
        </p:spPr>
        <p:txBody>
          <a:bodyPr/>
          <a:lstStyle/>
          <a:p>
            <a:r>
              <a:rPr lang="en-US" dirty="0"/>
              <a:t>Intuition Neural network(3/3)</a:t>
            </a:r>
          </a:p>
        </p:txBody>
      </p:sp>
      <p:sp>
        <p:nvSpPr>
          <p:cNvPr id="95" name="Content Placeholder 2"/>
          <p:cNvSpPr>
            <a:spLocks noGrp="1"/>
          </p:cNvSpPr>
          <p:nvPr>
            <p:ph idx="4294967295"/>
          </p:nvPr>
        </p:nvSpPr>
        <p:spPr>
          <a:xfrm>
            <a:off x="510646" y="1325085"/>
            <a:ext cx="10867413" cy="4882077"/>
          </a:xfrm>
          <a:prstGeom prst="rect">
            <a:avLst/>
          </a:prstGeom>
        </p:spPr>
        <p:txBody>
          <a:bodyPr>
            <a:normAutofit/>
          </a:bodyPr>
          <a:lstStyle/>
          <a:p>
            <a:r>
              <a:rPr lang="en-US" sz="2000" dirty="0"/>
              <a:t>Sigmoid vs </a:t>
            </a:r>
            <a:r>
              <a:rPr lang="en-US" sz="2000" dirty="0" err="1"/>
              <a:t>ReLu</a:t>
            </a:r>
            <a:r>
              <a:rPr lang="en-US" sz="2000" dirty="0"/>
              <a:t>, t</a:t>
            </a:r>
            <a:r>
              <a:rPr lang="en-US" sz="1600" dirty="0"/>
              <a:t>raining loss 0.001</a:t>
            </a:r>
          </a:p>
          <a:p>
            <a:pPr lvl="1"/>
            <a:r>
              <a:rPr lang="en-US" sz="1600" dirty="0" err="1"/>
              <a:t>ReLU</a:t>
            </a:r>
            <a:r>
              <a:rPr lang="en-US" sz="1600" dirty="0"/>
              <a:t> takes less iterations. i.e. less time</a:t>
            </a:r>
          </a:p>
          <a:p>
            <a:pPr lvl="1"/>
            <a:r>
              <a:rPr lang="en-US" sz="1600" dirty="0" err="1"/>
              <a:t>Sigmoid’s</a:t>
            </a:r>
            <a:r>
              <a:rPr lang="en-US" sz="1600" dirty="0"/>
              <a:t> decision boundary is smooth</a:t>
            </a:r>
          </a:p>
          <a:p>
            <a:endParaRPr lang="en-US" sz="2000" dirty="0"/>
          </a:p>
          <a:p>
            <a:pPr marL="355600" lvl="1" indent="0">
              <a:buNone/>
            </a:pPr>
            <a:endParaRPr lang="en-US" sz="1600" dirty="0"/>
          </a:p>
          <a:p>
            <a:pPr marL="355600" lvl="1" indent="0">
              <a:buNone/>
            </a:pPr>
            <a:endParaRPr lang="en-US" sz="2000" dirty="0"/>
          </a:p>
        </p:txBody>
      </p:sp>
      <p:pic>
        <p:nvPicPr>
          <p:cNvPr id="2" name="Picture 1"/>
          <p:cNvPicPr>
            <a:picLocks noChangeAspect="1"/>
          </p:cNvPicPr>
          <p:nvPr/>
        </p:nvPicPr>
        <p:blipFill>
          <a:blip r:embed="rId3"/>
          <a:stretch>
            <a:fillRect/>
          </a:stretch>
        </p:blipFill>
        <p:spPr>
          <a:xfrm>
            <a:off x="6363147" y="2406441"/>
            <a:ext cx="5029200" cy="781050"/>
          </a:xfrm>
          <a:prstGeom prst="rect">
            <a:avLst/>
          </a:prstGeom>
        </p:spPr>
      </p:pic>
      <p:pic>
        <p:nvPicPr>
          <p:cNvPr id="4" name="Picture 3"/>
          <p:cNvPicPr>
            <a:picLocks noChangeAspect="1"/>
          </p:cNvPicPr>
          <p:nvPr/>
        </p:nvPicPr>
        <p:blipFill>
          <a:blip r:embed="rId4"/>
          <a:stretch>
            <a:fillRect/>
          </a:stretch>
        </p:blipFill>
        <p:spPr>
          <a:xfrm>
            <a:off x="7961387" y="3342460"/>
            <a:ext cx="2376712" cy="3142094"/>
          </a:xfrm>
          <a:prstGeom prst="rect">
            <a:avLst/>
          </a:prstGeom>
        </p:spPr>
      </p:pic>
      <p:pic>
        <p:nvPicPr>
          <p:cNvPr id="6" name="Picture 5"/>
          <p:cNvPicPr>
            <a:picLocks noChangeAspect="1"/>
          </p:cNvPicPr>
          <p:nvPr/>
        </p:nvPicPr>
        <p:blipFill>
          <a:blip r:embed="rId5"/>
          <a:stretch>
            <a:fillRect/>
          </a:stretch>
        </p:blipFill>
        <p:spPr>
          <a:xfrm>
            <a:off x="943728" y="2411776"/>
            <a:ext cx="5000625" cy="723900"/>
          </a:xfrm>
          <a:prstGeom prst="rect">
            <a:avLst/>
          </a:prstGeom>
        </p:spPr>
      </p:pic>
      <p:pic>
        <p:nvPicPr>
          <p:cNvPr id="8" name="Picture 7"/>
          <p:cNvPicPr>
            <a:picLocks noChangeAspect="1"/>
          </p:cNvPicPr>
          <p:nvPr/>
        </p:nvPicPr>
        <p:blipFill>
          <a:blip r:embed="rId6"/>
          <a:stretch>
            <a:fillRect/>
          </a:stretch>
        </p:blipFill>
        <p:spPr>
          <a:xfrm>
            <a:off x="2191590" y="3342459"/>
            <a:ext cx="2379575" cy="3145321"/>
          </a:xfrm>
          <a:prstGeom prst="rect">
            <a:avLst/>
          </a:prstGeom>
        </p:spPr>
      </p:pic>
    </p:spTree>
    <p:extLst>
      <p:ext uri="{BB962C8B-B14F-4D97-AF65-F5344CB8AC3E}">
        <p14:creationId xmlns:p14="http://schemas.microsoft.com/office/powerpoint/2010/main" val="374655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525280"/>
            <a:ext cx="11135785" cy="4919238"/>
          </a:xfrm>
        </p:spPr>
        <p:txBody>
          <a:bodyPr/>
          <a:lstStyle/>
          <a:p>
            <a:r>
              <a:rPr lang="en-US" sz="2000" dirty="0"/>
              <a:t>Loss function</a:t>
            </a:r>
          </a:p>
          <a:p>
            <a:pPr lvl="1"/>
            <a:r>
              <a:rPr lang="en-US" dirty="0"/>
              <a:t>Loss function quantifies our unhappiness with the computed class scores. Intuitively, we want the correct class to have a higher score than the other classes. There are many ways to quantify this intuition, but in this example lets use the </a:t>
            </a:r>
            <a:r>
              <a:rPr lang="en-US" dirty="0">
                <a:solidFill>
                  <a:srgbClr val="FF0000"/>
                </a:solidFill>
              </a:rPr>
              <a:t>cross-entropy</a:t>
            </a:r>
            <a:r>
              <a:rPr lang="en-US" dirty="0"/>
              <a:t> loss</a:t>
            </a:r>
          </a:p>
          <a:p>
            <a:pPr lvl="1"/>
            <a:endParaRPr lang="en-US" sz="1800" dirty="0"/>
          </a:p>
          <a:p>
            <a:r>
              <a:rPr lang="en-US" sz="2000" dirty="0"/>
              <a:t>Cross-entropy </a:t>
            </a:r>
          </a:p>
          <a:p>
            <a:pPr lvl="1"/>
            <a:r>
              <a:rPr lang="en-US" sz="1800" dirty="0">
                <a:hlinkClick r:id="rId3"/>
              </a:rPr>
              <a:t>http://colah.github.io/posts/2015-09-Visual-Information/</a:t>
            </a:r>
            <a:endParaRPr lang="en-US" sz="1800" dirty="0"/>
          </a:p>
          <a:p>
            <a:pPr lvl="1"/>
            <a:endParaRPr lang="en-US" sz="1800" dirty="0"/>
          </a:p>
          <a:p>
            <a:pPr lvl="1"/>
            <a:r>
              <a:rPr lang="en-US" sz="1800" dirty="0"/>
              <a:t> </a:t>
            </a:r>
          </a:p>
          <a:p>
            <a:pPr marL="355600" lvl="1" indent="0">
              <a:buNone/>
            </a:pPr>
            <a:endParaRPr lang="en-US" sz="1800" dirty="0"/>
          </a:p>
          <a:p>
            <a:pPr>
              <a:lnSpc>
                <a:spcPct val="90000"/>
              </a:lnSpc>
              <a:spcBef>
                <a:spcPts val="1200"/>
              </a:spcBef>
            </a:pPr>
            <a:r>
              <a:rPr lang="en-US" altLang="en-US" sz="2000" dirty="0"/>
              <a:t>Example</a:t>
            </a:r>
          </a:p>
          <a:p>
            <a:pPr lvl="1">
              <a:lnSpc>
                <a:spcPct val="90000"/>
              </a:lnSpc>
              <a:spcBef>
                <a:spcPts val="1200"/>
              </a:spcBef>
            </a:pPr>
            <a:r>
              <a:rPr lang="en-US" altLang="en-US" sz="1600" dirty="0"/>
              <a:t>Actual label of Point1 (0.0, 0.0) is blue. i.e. expected out put is (1, 0)</a:t>
            </a:r>
          </a:p>
          <a:p>
            <a:pPr lvl="1">
              <a:lnSpc>
                <a:spcPct val="90000"/>
              </a:lnSpc>
              <a:spcBef>
                <a:spcPts val="1200"/>
              </a:spcBef>
            </a:pPr>
            <a:r>
              <a:rPr lang="en-US" altLang="en-US" sz="1600" dirty="0"/>
              <a:t>If we predicted </a:t>
            </a:r>
            <a:r>
              <a:rPr lang="en-US" altLang="en-US" sz="1600" dirty="0">
                <a:solidFill>
                  <a:srgbClr val="FF0000"/>
                </a:solidFill>
              </a:rPr>
              <a:t>correct</a:t>
            </a:r>
            <a:r>
              <a:rPr lang="en-US" altLang="en-US" sz="1600" dirty="0"/>
              <a:t>, output is (3.2, 1.76), </a:t>
            </a:r>
            <a:r>
              <a:rPr lang="en-US" altLang="en-US" sz="1600" dirty="0">
                <a:solidFill>
                  <a:srgbClr val="FF0000"/>
                </a:solidFill>
              </a:rPr>
              <a:t>L</a:t>
            </a:r>
            <a:r>
              <a:rPr lang="en-US" altLang="en-US" sz="1600" baseline="-25000" dirty="0">
                <a:solidFill>
                  <a:srgbClr val="FF0000"/>
                </a:solidFill>
              </a:rPr>
              <a:t>0</a:t>
            </a:r>
            <a:r>
              <a:rPr lang="en-US" altLang="en-US" sz="1600" baseline="-25000" dirty="0"/>
              <a:t> </a:t>
            </a:r>
            <a:r>
              <a:rPr lang="en-US" altLang="en-US" sz="1600" dirty="0"/>
              <a:t>= -log(</a:t>
            </a:r>
            <a:r>
              <a:rPr lang="en-US" altLang="en-US" sz="1600" dirty="0" err="1"/>
              <a:t>exp</a:t>
            </a:r>
            <a:r>
              <a:rPr lang="en-US" altLang="en-US" sz="1600" dirty="0"/>
              <a:t>(3.2) / (</a:t>
            </a:r>
            <a:r>
              <a:rPr lang="en-US" altLang="en-US" sz="1600" dirty="0" err="1"/>
              <a:t>exp</a:t>
            </a:r>
            <a:r>
              <a:rPr lang="en-US" altLang="en-US" sz="1600" dirty="0"/>
              <a:t>(3.2) + </a:t>
            </a:r>
            <a:r>
              <a:rPr lang="en-US" altLang="en-US" sz="1600" dirty="0" err="1"/>
              <a:t>exp</a:t>
            </a:r>
            <a:r>
              <a:rPr lang="en-US" altLang="en-US" sz="1600" dirty="0"/>
              <a:t>(1.76) )) = </a:t>
            </a:r>
            <a:r>
              <a:rPr lang="en-US" altLang="en-US" sz="1600" dirty="0">
                <a:solidFill>
                  <a:srgbClr val="FF0000"/>
                </a:solidFill>
              </a:rPr>
              <a:t>0.213</a:t>
            </a:r>
          </a:p>
          <a:p>
            <a:pPr lvl="1">
              <a:lnSpc>
                <a:spcPct val="90000"/>
              </a:lnSpc>
              <a:spcBef>
                <a:spcPts val="1200"/>
              </a:spcBef>
            </a:pPr>
            <a:r>
              <a:rPr lang="en-US" altLang="en-US" sz="1600" dirty="0"/>
              <a:t> If we predicted </a:t>
            </a:r>
            <a:r>
              <a:rPr lang="en-US" altLang="en-US" sz="1600" dirty="0">
                <a:solidFill>
                  <a:srgbClr val="FF0000"/>
                </a:solidFill>
              </a:rPr>
              <a:t>wrong</a:t>
            </a:r>
            <a:r>
              <a:rPr lang="en-US" altLang="en-US" sz="1600" dirty="0"/>
              <a:t>, assume output is </a:t>
            </a:r>
            <a:r>
              <a:rPr lang="en-US" sz="1600" dirty="0"/>
              <a:t>(-2.597, -1.5052), the </a:t>
            </a:r>
            <a:r>
              <a:rPr lang="en-US" sz="1600" dirty="0">
                <a:solidFill>
                  <a:srgbClr val="FF0000"/>
                </a:solidFill>
              </a:rPr>
              <a:t>L</a:t>
            </a:r>
            <a:r>
              <a:rPr lang="en-US" sz="1600" baseline="-25000" dirty="0">
                <a:solidFill>
                  <a:srgbClr val="FF0000"/>
                </a:solidFill>
              </a:rPr>
              <a:t>0 </a:t>
            </a:r>
            <a:r>
              <a:rPr lang="en-US" sz="1600" dirty="0">
                <a:solidFill>
                  <a:srgbClr val="FF0000"/>
                </a:solidFill>
              </a:rPr>
              <a:t>= 1.381</a:t>
            </a:r>
            <a:endParaRPr lang="en-US" altLang="en-US" sz="1600" baseline="-25000" dirty="0">
              <a:solidFill>
                <a:srgbClr val="FF0000"/>
              </a:solidFill>
            </a:endParaRPr>
          </a:p>
        </p:txBody>
      </p:sp>
      <p:sp>
        <p:nvSpPr>
          <p:cNvPr id="7171" name="Title 1"/>
          <p:cNvSpPr>
            <a:spLocks noGrp="1"/>
          </p:cNvSpPr>
          <p:nvPr>
            <p:ph type="title"/>
          </p:nvPr>
        </p:nvSpPr>
        <p:spPr/>
        <p:txBody>
          <a:bodyPr/>
          <a:lstStyle/>
          <a:p>
            <a:r>
              <a:rPr lang="en-US" dirty="0"/>
              <a:t>Loss function(1/2)</a:t>
            </a:r>
          </a:p>
        </p:txBody>
      </p:sp>
      <p:pic>
        <p:nvPicPr>
          <p:cNvPr id="2" name="Picture 1"/>
          <p:cNvPicPr>
            <a:picLocks noChangeAspect="1"/>
          </p:cNvPicPr>
          <p:nvPr/>
        </p:nvPicPr>
        <p:blipFill>
          <a:blip r:embed="rId4"/>
          <a:stretch>
            <a:fillRect/>
          </a:stretch>
        </p:blipFill>
        <p:spPr>
          <a:xfrm>
            <a:off x="1094197" y="3963383"/>
            <a:ext cx="2085975" cy="866775"/>
          </a:xfrm>
          <a:prstGeom prst="rect">
            <a:avLst/>
          </a:prstGeom>
        </p:spPr>
      </p:pic>
    </p:spTree>
    <p:extLst>
      <p:ext uri="{BB962C8B-B14F-4D97-AF65-F5344CB8AC3E}">
        <p14:creationId xmlns:p14="http://schemas.microsoft.com/office/powerpoint/2010/main" val="328202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525280"/>
            <a:ext cx="11135785" cy="4919238"/>
          </a:xfrm>
        </p:spPr>
        <p:txBody>
          <a:bodyPr/>
          <a:lstStyle/>
          <a:p>
            <a:r>
              <a:rPr lang="en-US" sz="2000" dirty="0"/>
              <a:t>Regularization</a:t>
            </a:r>
          </a:p>
          <a:p>
            <a:pPr lvl="1"/>
            <a:r>
              <a:rPr lang="en-US" sz="1800" dirty="0"/>
              <a:t>Intuitively, to prevent overfit of model</a:t>
            </a:r>
          </a:p>
          <a:p>
            <a:pPr lvl="1"/>
            <a:r>
              <a:rPr lang="en-US" sz="1800" dirty="0"/>
              <a:t>For mathematics explanation, please google</a:t>
            </a:r>
          </a:p>
          <a:p>
            <a:pPr marL="355600" lvl="1" indent="0">
              <a:buNone/>
            </a:pPr>
            <a:endParaRPr lang="en-US" sz="1800" dirty="0"/>
          </a:p>
          <a:p>
            <a:pPr lvl="0"/>
            <a:r>
              <a:rPr lang="en-US" sz="2000" dirty="0">
                <a:solidFill>
                  <a:srgbClr val="58585A"/>
                </a:solidFill>
              </a:rPr>
              <a:t>The full loss function is </a:t>
            </a:r>
          </a:p>
          <a:p>
            <a:pPr marL="355600" lvl="1" indent="0">
              <a:buNone/>
            </a:pPr>
            <a:endParaRPr lang="en-US" sz="1800" dirty="0"/>
          </a:p>
          <a:p>
            <a:endParaRPr lang="en-US" sz="2000" dirty="0"/>
          </a:p>
          <a:p>
            <a:endParaRPr lang="en-US" sz="2000" dirty="0"/>
          </a:p>
          <a:p>
            <a:endParaRPr lang="en-US" sz="2000" dirty="0"/>
          </a:p>
          <a:p>
            <a:r>
              <a:rPr lang="en-US" sz="2000" dirty="0"/>
              <a:t>The target is to minimize the loss function </a:t>
            </a:r>
          </a:p>
        </p:txBody>
      </p:sp>
      <p:sp>
        <p:nvSpPr>
          <p:cNvPr id="7171" name="Title 1"/>
          <p:cNvSpPr>
            <a:spLocks noGrp="1"/>
          </p:cNvSpPr>
          <p:nvPr>
            <p:ph type="title"/>
          </p:nvPr>
        </p:nvSpPr>
        <p:spPr/>
        <p:txBody>
          <a:bodyPr/>
          <a:lstStyle/>
          <a:p>
            <a:r>
              <a:rPr lang="en-US" dirty="0"/>
              <a:t>Loss function(2/2)</a:t>
            </a:r>
          </a:p>
        </p:txBody>
      </p:sp>
      <p:pic>
        <p:nvPicPr>
          <p:cNvPr id="3" name="Picture 2"/>
          <p:cNvPicPr>
            <a:picLocks noChangeAspect="1"/>
          </p:cNvPicPr>
          <p:nvPr/>
        </p:nvPicPr>
        <p:blipFill>
          <a:blip r:embed="rId3"/>
          <a:stretch>
            <a:fillRect/>
          </a:stretch>
        </p:blipFill>
        <p:spPr>
          <a:xfrm>
            <a:off x="996259" y="3290999"/>
            <a:ext cx="2733675" cy="942975"/>
          </a:xfrm>
          <a:prstGeom prst="rect">
            <a:avLst/>
          </a:prstGeom>
        </p:spPr>
      </p:pic>
      <p:pic>
        <p:nvPicPr>
          <p:cNvPr id="5" name="Picture 4"/>
          <p:cNvPicPr>
            <a:picLocks noChangeAspect="1"/>
          </p:cNvPicPr>
          <p:nvPr/>
        </p:nvPicPr>
        <p:blipFill>
          <a:blip r:embed="rId4"/>
          <a:stretch>
            <a:fillRect/>
          </a:stretch>
        </p:blipFill>
        <p:spPr>
          <a:xfrm>
            <a:off x="5380839" y="1325085"/>
            <a:ext cx="3381488" cy="585258"/>
          </a:xfrm>
          <a:prstGeom prst="rect">
            <a:avLst/>
          </a:prstGeom>
        </p:spPr>
      </p:pic>
      <p:pic>
        <p:nvPicPr>
          <p:cNvPr id="6" name="Picture 5"/>
          <p:cNvPicPr>
            <a:picLocks noChangeAspect="1"/>
          </p:cNvPicPr>
          <p:nvPr/>
        </p:nvPicPr>
        <p:blipFill>
          <a:blip r:embed="rId5"/>
          <a:stretch>
            <a:fillRect/>
          </a:stretch>
        </p:blipFill>
        <p:spPr>
          <a:xfrm>
            <a:off x="5955702" y="2110538"/>
            <a:ext cx="2705100" cy="3629025"/>
          </a:xfrm>
          <a:prstGeom prst="rect">
            <a:avLst/>
          </a:prstGeom>
        </p:spPr>
      </p:pic>
      <p:pic>
        <p:nvPicPr>
          <p:cNvPr id="7" name="Picture 6"/>
          <p:cNvPicPr>
            <a:picLocks noChangeAspect="1"/>
          </p:cNvPicPr>
          <p:nvPr/>
        </p:nvPicPr>
        <p:blipFill>
          <a:blip r:embed="rId6"/>
          <a:stretch>
            <a:fillRect/>
          </a:stretch>
        </p:blipFill>
        <p:spPr>
          <a:xfrm>
            <a:off x="8941412" y="1418057"/>
            <a:ext cx="2779003" cy="399313"/>
          </a:xfrm>
          <a:prstGeom prst="rect">
            <a:avLst/>
          </a:prstGeom>
        </p:spPr>
      </p:pic>
      <p:pic>
        <p:nvPicPr>
          <p:cNvPr id="8" name="Picture 7"/>
          <p:cNvPicPr>
            <a:picLocks noChangeAspect="1"/>
          </p:cNvPicPr>
          <p:nvPr/>
        </p:nvPicPr>
        <p:blipFill>
          <a:blip r:embed="rId7"/>
          <a:stretch>
            <a:fillRect/>
          </a:stretch>
        </p:blipFill>
        <p:spPr>
          <a:xfrm>
            <a:off x="9060166" y="2110538"/>
            <a:ext cx="2733675" cy="3629025"/>
          </a:xfrm>
          <a:prstGeom prst="rect">
            <a:avLst/>
          </a:prstGeom>
        </p:spPr>
      </p:pic>
    </p:spTree>
    <p:extLst>
      <p:ext uri="{BB962C8B-B14F-4D97-AF65-F5344CB8AC3E}">
        <p14:creationId xmlns:p14="http://schemas.microsoft.com/office/powerpoint/2010/main" val="2162111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24935" y="1417702"/>
                <a:ext cx="11135785" cy="4919238"/>
              </a:xfrm>
            </p:spPr>
            <p:txBody>
              <a:bodyPr/>
              <a:lstStyle/>
              <a:p>
                <a:r>
                  <a:rPr lang="sv-SE" sz="2000" dirty="0"/>
                  <a:t>Gradient Descent </a:t>
                </a:r>
              </a:p>
              <a:p>
                <a:pPr lvl="1"/>
                <a:r>
                  <a:rPr lang="en-US" dirty="0"/>
                  <a:t>L(</a:t>
                </a:r>
                <a:r>
                  <a:rPr lang="en-US" dirty="0" err="1"/>
                  <a:t>X,W,b</a:t>
                </a:r>
                <a:r>
                  <a:rPr lang="en-US" dirty="0"/>
                  <a:t>) we used is convex function</a:t>
                </a:r>
              </a:p>
              <a:p>
                <a:pPr lvl="1"/>
                <a:r>
                  <a:rPr lang="en-US" dirty="0"/>
                  <a:t>Gradient descent could help to find the local optimal value of W and b</a:t>
                </a:r>
              </a:p>
              <a:p>
                <a:r>
                  <a:rPr lang="en-US" sz="2000" dirty="0"/>
                  <a:t>How gradient descent works, find the minimum value of equation f(x) = (x-2)</a:t>
                </a:r>
                <a:r>
                  <a:rPr lang="en-US" sz="2000" baseline="30000" dirty="0"/>
                  <a:t>2</a:t>
                </a:r>
              </a:p>
              <a:p>
                <a:pPr lvl="1"/>
                <a14:m>
                  <m:oMath xmlns:m="http://schemas.openxmlformats.org/officeDocument/2006/math">
                    <m:r>
                      <a:rPr lang="pt-BR" sz="1800" i="1" smtClean="0">
                        <a:latin typeface="Cambria Math" panose="02040503050406030204" pitchFamily="18" charset="0"/>
                        <a:ea typeface="Cambria Math" panose="02040503050406030204" pitchFamily="18" charset="0"/>
                      </a:rPr>
                      <m:t>𝑓</m:t>
                    </m:r>
                    <m:d>
                      <m:dPr>
                        <m:ctrlPr>
                          <a:rPr lang="pt-BR" sz="1800" i="1" smtClean="0">
                            <a:latin typeface="Cambria Math"/>
                            <a:ea typeface="Cambria Math" panose="02040503050406030204" pitchFamily="18" charset="0"/>
                          </a:rPr>
                        </m:ctrlPr>
                      </m:dPr>
                      <m:e>
                        <m:r>
                          <a:rPr lang="pt-BR" sz="1800" i="1" smtClean="0">
                            <a:latin typeface="Cambria Math" panose="02040503050406030204" pitchFamily="18" charset="0"/>
                            <a:ea typeface="Cambria Math" panose="02040503050406030204" pitchFamily="18" charset="0"/>
                          </a:rPr>
                          <m:t>𝑥</m:t>
                        </m:r>
                      </m:e>
                    </m:d>
                    <m:r>
                      <a:rPr lang="pt-BR" sz="1800" i="1" smtClean="0">
                        <a:latin typeface="Cambria Math" panose="02040503050406030204" pitchFamily="18" charset="0"/>
                        <a:ea typeface="Cambria Math" panose="02040503050406030204" pitchFamily="18" charset="0"/>
                      </a:rPr>
                      <m:t>=</m:t>
                    </m:r>
                    <m:d>
                      <m:dPr>
                        <m:ctrlPr>
                          <a:rPr lang="en-US" sz="1800" b="0" i="1" smtClean="0">
                            <a:latin typeface="Cambria Math"/>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−2</m:t>
                        </m:r>
                      </m:e>
                    </m:d>
                    <m:r>
                      <a:rPr lang="en-US" sz="1800" b="0" i="1" baseline="30000" smtClean="0">
                        <a:latin typeface="Cambria Math" panose="02040503050406030204" pitchFamily="18" charset="0"/>
                        <a:ea typeface="Cambria Math" panose="02040503050406030204" pitchFamily="18" charset="0"/>
                      </a:rPr>
                      <m:t>2</m:t>
                    </m:r>
                  </m:oMath>
                </a14:m>
                <a:endParaRPr lang="en-US" sz="1800" dirty="0"/>
              </a:p>
              <a:p>
                <a:pPr lvl="1"/>
                <a14:m>
                  <m:oMath xmlns:m="http://schemas.openxmlformats.org/officeDocument/2006/math">
                    <m:r>
                      <a:rPr lang="en-US" sz="1800" b="0" i="1" smtClean="0">
                        <a:latin typeface="Cambria Math" panose="02040503050406030204" pitchFamily="18" charset="0"/>
                        <a:ea typeface="Cambria Math" panose="02040503050406030204" pitchFamily="18" charset="0"/>
                      </a:rPr>
                      <m:t>𝑥</m:t>
                    </m:r>
                    <m:r>
                      <a:rPr lang="en-US" sz="1800" b="0" i="1" baseline="-25000" smtClean="0">
                        <a:latin typeface="Cambria Math" panose="02040503050406030204" pitchFamily="18" charset="0"/>
                        <a:ea typeface="Cambria Math" panose="02040503050406030204" pitchFamily="18" charset="0"/>
                      </a:rPr>
                      <m:t>0</m:t>
                    </m:r>
                    <m:r>
                      <a:rPr lang="pt-BR"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0, </m:t>
                    </m:r>
                    <m:r>
                      <a:rPr lang="en-US" sz="1800" i="1">
                        <a:latin typeface="Cambria Math" panose="02040503050406030204" pitchFamily="18" charset="0"/>
                        <a:ea typeface="Cambria Math" panose="02040503050406030204" pitchFamily="18" charset="0"/>
                      </a:rPr>
                      <m:t>𝛾</m:t>
                    </m:r>
                    <m:r>
                      <a:rPr lang="en-US" sz="1800" b="0" i="1" smtClean="0">
                        <a:latin typeface="Cambria Math" panose="02040503050406030204" pitchFamily="18" charset="0"/>
                        <a:ea typeface="Cambria Math" panose="02040503050406030204" pitchFamily="18" charset="0"/>
                      </a:rPr>
                      <m:t>=0.1</m:t>
                    </m:r>
                  </m:oMath>
                </a14:m>
                <a:r>
                  <a:rPr lang="en-US" sz="1800" b="0" i="1" dirty="0">
                    <a:latin typeface="Cambria Math" panose="02040503050406030204" pitchFamily="18" charset="0"/>
                    <a:ea typeface="Cambria Math" panose="02040503050406030204" pitchFamily="18" charset="0"/>
                  </a:rPr>
                  <a:t> (</a:t>
                </a:r>
                <a:r>
                  <a:rPr lang="en-US" sz="1800" b="0" i="1" dirty="0" err="1">
                    <a:solidFill>
                      <a:srgbClr val="FF0000"/>
                    </a:solidFill>
                    <a:latin typeface="Cambria Math" panose="02040503050406030204" pitchFamily="18" charset="0"/>
                    <a:ea typeface="Cambria Math" panose="02040503050406030204" pitchFamily="18" charset="0"/>
                  </a:rPr>
                  <a:t>step_size</a:t>
                </a:r>
                <a:r>
                  <a:rPr lang="en-US" sz="1800" b="0" i="1" dirty="0">
                    <a:solidFill>
                      <a:srgbClr val="FF0000"/>
                    </a:solidFill>
                    <a:latin typeface="Cambria Math" panose="02040503050406030204" pitchFamily="18" charset="0"/>
                    <a:ea typeface="Cambria Math" panose="02040503050406030204" pitchFamily="18" charset="0"/>
                  </a:rPr>
                  <a:t>, control training rate</a:t>
                </a:r>
                <a:r>
                  <a:rPr lang="en-US" sz="1800" b="0" i="1" dirty="0">
                    <a:latin typeface="Cambria Math" panose="02040503050406030204" pitchFamily="18" charset="0"/>
                    <a:ea typeface="Cambria Math" panose="02040503050406030204" pitchFamily="18" charset="0"/>
                  </a:rPr>
                  <a:t>)</a:t>
                </a:r>
              </a:p>
              <a:p>
                <a:pPr lvl="1"/>
                <a14:m>
                  <m:oMath xmlns:m="http://schemas.openxmlformats.org/officeDocument/2006/math">
                    <m:r>
                      <a:rPr lang="en-US"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𝑓</m:t>
                    </m:r>
                    <m:d>
                      <m:dPr>
                        <m:ctrlPr>
                          <a:rPr lang="en-US" altLang="zh-CN" sz="1800" i="1">
                            <a:latin typeface="Cambria Math"/>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𝑥</m:t>
                        </m:r>
                      </m:e>
                    </m:d>
                    <m:r>
                      <a:rPr lang="en-US" altLang="zh-CN" sz="1800" b="0" i="1" smtClean="0">
                        <a:latin typeface="Cambria Math" panose="02040503050406030204" pitchFamily="18" charset="0"/>
                        <a:ea typeface="Cambria Math" panose="02040503050406030204" pitchFamily="18" charset="0"/>
                      </a:rPr>
                      <m:t>=2</m:t>
                    </m:r>
                    <m:r>
                      <a:rPr lang="en-US" altLang="zh-CN" sz="1800" b="0" i="1" smtClean="0">
                        <a:latin typeface="Cambria Math" panose="02040503050406030204" pitchFamily="18" charset="0"/>
                        <a:ea typeface="Cambria Math" panose="02040503050406030204" pitchFamily="18" charset="0"/>
                      </a:rPr>
                      <m:t>𝑥</m:t>
                    </m:r>
                    <m:r>
                      <a:rPr lang="en-US" altLang="zh-CN" sz="1800" b="0" i="1" smtClean="0">
                        <a:latin typeface="Cambria Math" panose="02040503050406030204" pitchFamily="18" charset="0"/>
                        <a:ea typeface="Cambria Math" panose="02040503050406030204" pitchFamily="18" charset="0"/>
                      </a:rPr>
                      <m:t> −4</m:t>
                    </m:r>
                  </m:oMath>
                </a14:m>
                <a:r>
                  <a:rPr lang="en-US" sz="1800" b="0" i="1" dirty="0">
                    <a:latin typeface="Cambria Math" panose="02040503050406030204" pitchFamily="18" charset="0"/>
                    <a:ea typeface="Cambria Math" panose="02040503050406030204" pitchFamily="18" charset="0"/>
                  </a:rPr>
                  <a:t> </a:t>
                </a:r>
              </a:p>
              <a:p>
                <a:pPr lvl="1"/>
                <a14:m>
                  <m:oMath xmlns:m="http://schemas.openxmlformats.org/officeDocument/2006/math">
                    <m:r>
                      <a:rPr lang="en-US" sz="1800" b="0" i="1" smtClean="0">
                        <a:latin typeface="Cambria Math" panose="02040503050406030204" pitchFamily="18" charset="0"/>
                        <a:ea typeface="Cambria Math" panose="02040503050406030204" pitchFamily="18" charset="0"/>
                      </a:rPr>
                      <m:t>𝑥</m:t>
                    </m:r>
                    <m:r>
                      <a:rPr lang="en-US" sz="1800" b="0" i="1" baseline="-25000" smtClean="0">
                        <a:latin typeface="Cambria Math" panose="02040503050406030204" pitchFamily="18" charset="0"/>
                        <a:ea typeface="Cambria Math" panose="02040503050406030204" pitchFamily="18" charset="0"/>
                      </a:rPr>
                      <m:t>𝑛</m:t>
                    </m:r>
                    <m:r>
                      <a:rPr lang="en-US" sz="1800" b="0" i="1" baseline="-25000"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𝑥𝑛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altLang="zh-CN" sz="1800" b="0" i="1" smtClean="0">
                        <a:latin typeface="Cambria Math" panose="02040503050406030204" pitchFamily="18" charset="0"/>
                        <a:ea typeface="Cambria Math" panose="02040503050406030204" pitchFamily="18" charset="0"/>
                      </a:rPr>
                      <m:t>𝑓</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𝑥𝑛</m:t>
                    </m:r>
                    <m:r>
                      <a:rPr lang="en-US" altLang="zh-CN" sz="1800" b="0" i="1" smtClean="0">
                        <a:latin typeface="Cambria Math" panose="02040503050406030204" pitchFamily="18" charset="0"/>
                        <a:ea typeface="Cambria Math" panose="02040503050406030204" pitchFamily="18" charset="0"/>
                      </a:rPr>
                      <m:t>)</m:t>
                    </m:r>
                  </m:oMath>
                </a14:m>
                <a:endParaRPr lang="en-US" sz="1800" dirty="0"/>
              </a:p>
              <a:p>
                <a:pPr>
                  <a:lnSpc>
                    <a:spcPct val="90000"/>
                  </a:lnSpc>
                  <a:spcBef>
                    <a:spcPts val="1200"/>
                  </a:spcBef>
                </a:pPr>
                <a:r>
                  <a:rPr lang="en-US" altLang="en-US" sz="2000" dirty="0"/>
                  <a:t>Procedure</a:t>
                </a:r>
              </a:p>
              <a:p>
                <a:pPr lvl="1">
                  <a:lnSpc>
                    <a:spcPct val="90000"/>
                  </a:lnSpc>
                  <a:spcBef>
                    <a:spcPts val="1200"/>
                  </a:spcBef>
                </a:pPr>
                <a:r>
                  <a:rPr lang="en-US" altLang="en-US" sz="1600" dirty="0"/>
                  <a:t>X</a:t>
                </a:r>
                <a:r>
                  <a:rPr lang="en-US" altLang="en-US" sz="1600" baseline="-25000" dirty="0"/>
                  <a:t>1</a:t>
                </a:r>
                <a:r>
                  <a:rPr lang="en-US" altLang="en-US" sz="1600" dirty="0"/>
                  <a:t> = 0.4</a:t>
                </a:r>
              </a:p>
              <a:p>
                <a:pPr lvl="1">
                  <a:lnSpc>
                    <a:spcPct val="90000"/>
                  </a:lnSpc>
                  <a:spcBef>
                    <a:spcPts val="1200"/>
                  </a:spcBef>
                </a:pPr>
                <a:r>
                  <a:rPr lang="en-US" altLang="en-US" sz="1600" dirty="0"/>
                  <a:t>X</a:t>
                </a:r>
                <a:r>
                  <a:rPr lang="en-US" altLang="en-US" sz="1600" baseline="-25000" dirty="0"/>
                  <a:t>2</a:t>
                </a:r>
                <a:r>
                  <a:rPr lang="en-US" altLang="en-US" sz="1600" dirty="0"/>
                  <a:t> = 0.72</a:t>
                </a:r>
              </a:p>
              <a:p>
                <a:pPr lvl="1">
                  <a:lnSpc>
                    <a:spcPct val="90000"/>
                  </a:lnSpc>
                  <a:spcBef>
                    <a:spcPts val="1200"/>
                  </a:spcBef>
                </a:pPr>
                <a:r>
                  <a:rPr lang="en-US" altLang="en-US" sz="1600" dirty="0"/>
                  <a:t>X</a:t>
                </a:r>
                <a:r>
                  <a:rPr lang="en-US" altLang="en-US" sz="1600" baseline="-25000" dirty="0"/>
                  <a:t>3</a:t>
                </a:r>
                <a:r>
                  <a:rPr lang="en-US" altLang="en-US" sz="1600" dirty="0"/>
                  <a:t> = 0.976</a:t>
                </a:r>
              </a:p>
              <a:p>
                <a:pPr lvl="1">
                  <a:lnSpc>
                    <a:spcPct val="90000"/>
                  </a:lnSpc>
                  <a:spcBef>
                    <a:spcPts val="1200"/>
                  </a:spcBef>
                </a:pPr>
                <a:r>
                  <a:rPr lang="en-US" altLang="en-US" sz="1600" dirty="0"/>
                  <a:t>…</a:t>
                </a:r>
              </a:p>
              <a:p>
                <a:pPr lvl="1">
                  <a:lnSpc>
                    <a:spcPct val="90000"/>
                  </a:lnSpc>
                  <a:spcBef>
                    <a:spcPts val="1200"/>
                  </a:spcBef>
                </a:pPr>
                <a:r>
                  <a:rPr lang="en-US" altLang="en-US" sz="1600" dirty="0"/>
                  <a:t>X</a:t>
                </a:r>
                <a:r>
                  <a:rPr lang="en-US" altLang="en-US" sz="1600" baseline="-25000" dirty="0"/>
                  <a:t>40</a:t>
                </a:r>
                <a:r>
                  <a:rPr lang="en-US" altLang="en-US" sz="1600" dirty="0"/>
                  <a:t> = 1.999</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24935" y="1417702"/>
                <a:ext cx="11135785" cy="4919238"/>
              </a:xfrm>
              <a:blipFill>
                <a:blip r:embed="rId3"/>
                <a:stretch>
                  <a:fillRect l="-657" t="-1487" b="-4337"/>
                </a:stretch>
              </a:blipFill>
            </p:spPr>
            <p:txBody>
              <a:bodyPr/>
              <a:lstStyle/>
              <a:p>
                <a:r>
                  <a:rPr lang="en-US">
                    <a:noFill/>
                  </a:rPr>
                  <a:t> </a:t>
                </a:r>
              </a:p>
            </p:txBody>
          </p:sp>
        </mc:Fallback>
      </mc:AlternateContent>
      <p:sp>
        <p:nvSpPr>
          <p:cNvPr id="7171" name="Title 1"/>
          <p:cNvSpPr>
            <a:spLocks noGrp="1"/>
          </p:cNvSpPr>
          <p:nvPr>
            <p:ph type="title"/>
          </p:nvPr>
        </p:nvSpPr>
        <p:spPr/>
        <p:txBody>
          <a:bodyPr/>
          <a:lstStyle/>
          <a:p>
            <a:r>
              <a:rPr lang="sv-SE" dirty="0"/>
              <a:t>Gradient Descent</a:t>
            </a:r>
            <a:endParaRPr lang="en-US" dirty="0"/>
          </a:p>
        </p:txBody>
      </p:sp>
      <p:pic>
        <p:nvPicPr>
          <p:cNvPr id="3" name="Picture 2"/>
          <p:cNvPicPr>
            <a:picLocks noChangeAspect="1"/>
          </p:cNvPicPr>
          <p:nvPr/>
        </p:nvPicPr>
        <p:blipFill>
          <a:blip r:embed="rId4"/>
          <a:stretch>
            <a:fillRect/>
          </a:stretch>
        </p:blipFill>
        <p:spPr>
          <a:xfrm>
            <a:off x="6462376" y="3625327"/>
            <a:ext cx="3900826" cy="3146612"/>
          </a:xfrm>
          <a:prstGeom prst="rect">
            <a:avLst/>
          </a:prstGeom>
        </p:spPr>
      </p:pic>
      <p:cxnSp>
        <p:nvCxnSpPr>
          <p:cNvPr id="6" name="Straight Arrow Connector 5"/>
          <p:cNvCxnSpPr>
            <a:cxnSpLocks/>
          </p:cNvCxnSpPr>
          <p:nvPr/>
        </p:nvCxnSpPr>
        <p:spPr bwMode="auto">
          <a:xfrm>
            <a:off x="7272169" y="5421854"/>
            <a:ext cx="344245" cy="54864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a:cxnSpLocks/>
          </p:cNvCxnSpPr>
          <p:nvPr/>
        </p:nvCxnSpPr>
        <p:spPr bwMode="auto">
          <a:xfrm>
            <a:off x="7616414" y="5955535"/>
            <a:ext cx="96819" cy="14439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cxnSpLocks/>
          </p:cNvCxnSpPr>
          <p:nvPr/>
        </p:nvCxnSpPr>
        <p:spPr bwMode="auto">
          <a:xfrm>
            <a:off x="7713233" y="6107935"/>
            <a:ext cx="152400" cy="1524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cxnSpLocks/>
          </p:cNvCxnSpPr>
          <p:nvPr/>
        </p:nvCxnSpPr>
        <p:spPr bwMode="auto">
          <a:xfrm>
            <a:off x="7863616" y="6260335"/>
            <a:ext cx="92934" cy="8569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64832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24935" y="1417702"/>
                <a:ext cx="11135785" cy="4919238"/>
              </a:xfrm>
            </p:spPr>
            <p:txBody>
              <a:bodyPr/>
              <a:lstStyle/>
              <a:p>
                <a:r>
                  <a:rPr lang="en-US" dirty="0"/>
                  <a:t>Backpropagation is a way of computing gradients of expressions through recursive application of chain rule</a:t>
                </a:r>
              </a:p>
              <a:p>
                <a:pPr lvl="1"/>
                <a:r>
                  <a:rPr lang="en-US" dirty="0">
                    <a:hlinkClick r:id="rId3"/>
                  </a:rPr>
                  <a:t>https://en.wikipedia.org/wiki/Backpropagation</a:t>
                </a:r>
                <a:endParaRPr lang="en-US" dirty="0"/>
              </a:p>
              <a:p>
                <a:pPr lvl="1"/>
                <a:r>
                  <a:rPr lang="en-US" dirty="0"/>
                  <a:t>Use error values to calculate the gradient of the loss function with respect to the weights in the network </a:t>
                </a:r>
              </a:p>
              <a:p>
                <a:endParaRPr lang="en-US" sz="2000" dirty="0"/>
              </a:p>
              <a:p>
                <a:r>
                  <a:rPr lang="en-US" dirty="0"/>
                  <a:t>Compound expressions with chain rule</a:t>
                </a:r>
              </a:p>
              <a:p>
                <a:pPr lvl="1"/>
                <a14:m>
                  <m:oMath xmlns:m="http://schemas.openxmlformats.org/officeDocument/2006/math">
                    <m:r>
                      <a:rPr lang="pt-BR" sz="1800" i="1" smtClean="0">
                        <a:latin typeface="Cambria Math" panose="02040503050406030204" pitchFamily="18" charset="0"/>
                        <a:ea typeface="Cambria Math" panose="02040503050406030204" pitchFamily="18" charset="0"/>
                      </a:rPr>
                      <m:t>𝑓</m:t>
                    </m:r>
                    <m:d>
                      <m:dPr>
                        <m:ctrlPr>
                          <a:rPr lang="pt-BR" sz="1800" i="1" smtClean="0">
                            <a:latin typeface="Cambria Math"/>
                            <a:ea typeface="Cambria Math" panose="02040503050406030204" pitchFamily="18" charset="0"/>
                          </a:rPr>
                        </m:ctrlPr>
                      </m:dPr>
                      <m:e>
                        <m:r>
                          <a:rPr lang="pt-BR" sz="180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𝑧</m:t>
                        </m:r>
                      </m:e>
                    </m:d>
                    <m:r>
                      <a:rPr lang="pt-BR" sz="1800" i="1" smtClean="0">
                        <a:latin typeface="Cambria Math" panose="02040503050406030204" pitchFamily="18" charset="0"/>
                        <a:ea typeface="Cambria Math" panose="02040503050406030204" pitchFamily="18" charset="0"/>
                      </a:rPr>
                      <m:t>=</m:t>
                    </m:r>
                    <m:d>
                      <m:dPr>
                        <m:ctrlPr>
                          <a:rPr lang="en-US" sz="1800" b="0" i="1" smtClean="0">
                            <a:latin typeface="Cambria Math"/>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e>
                    </m:d>
                    <m:r>
                      <a:rPr lang="en-US" sz="1800" b="0" i="1" smtClean="0">
                        <a:latin typeface="Cambria Math" panose="02040503050406030204" pitchFamily="18" charset="0"/>
                        <a:ea typeface="Cambria Math" panose="02040503050406030204" pitchFamily="18" charset="0"/>
                      </a:rPr>
                      <m:t>𝑧</m:t>
                    </m:r>
                  </m:oMath>
                </a14:m>
                <a:endParaRPr lang="en-US" sz="1800" dirty="0"/>
              </a:p>
              <a:p>
                <a:pPr lvl="1"/>
                <a14:m>
                  <m:oMath xmlns:m="http://schemas.openxmlformats.org/officeDocument/2006/math">
                    <m:r>
                      <a:rPr lang="en-US" sz="1800" b="0" i="1" smtClean="0">
                        <a:latin typeface="Cambria Math" panose="02040503050406030204" pitchFamily="18" charset="0"/>
                      </a:rPr>
                      <m:t>𝑞</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endParaRPr lang="en-US" sz="1800" dirty="0"/>
              </a:p>
              <a:p>
                <a:pPr lvl="1"/>
                <a:endParaRPr lang="en-US" sz="1800" dirty="0"/>
              </a:p>
              <a:p>
                <a:pPr lvl="1"/>
                <a:endParaRPr lang="en-US" sz="1800" dirty="0"/>
              </a:p>
              <a:p>
                <a:pPr lvl="1"/>
                <a:r>
                  <a:rPr lang="en-US" sz="1800" dirty="0"/>
                  <a:t> </a:t>
                </a:r>
              </a:p>
              <a:p>
                <a:pPr lvl="1"/>
                <a:endParaRPr lang="en-US" sz="1800" dirty="0"/>
              </a:p>
              <a:p>
                <a:pPr>
                  <a:lnSpc>
                    <a:spcPct val="90000"/>
                  </a:lnSpc>
                  <a:spcBef>
                    <a:spcPts val="1200"/>
                  </a:spcBef>
                </a:pPr>
                <a:endParaRPr lang="en-US" altLang="en-US" sz="16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24935" y="1417702"/>
                <a:ext cx="11135785" cy="4919238"/>
              </a:xfrm>
              <a:blipFill>
                <a:blip r:embed="rId4"/>
                <a:stretch>
                  <a:fillRect l="-930" t="-1859"/>
                </a:stretch>
              </a:blipFill>
            </p:spPr>
            <p:txBody>
              <a:bodyPr/>
              <a:lstStyle/>
              <a:p>
                <a:r>
                  <a:rPr lang="en-US">
                    <a:noFill/>
                  </a:rPr>
                  <a:t> </a:t>
                </a:r>
              </a:p>
            </p:txBody>
          </p:sp>
        </mc:Fallback>
      </mc:AlternateContent>
      <p:sp>
        <p:nvSpPr>
          <p:cNvPr id="7171" name="Title 1"/>
          <p:cNvSpPr>
            <a:spLocks noGrp="1"/>
          </p:cNvSpPr>
          <p:nvPr>
            <p:ph type="title"/>
          </p:nvPr>
        </p:nvSpPr>
        <p:spPr/>
        <p:txBody>
          <a:bodyPr/>
          <a:lstStyle/>
          <a:p>
            <a:r>
              <a:rPr lang="sv-SE" dirty="0"/>
              <a:t>Backpropagation(1/2)</a:t>
            </a:r>
            <a:endParaRPr lang="en-US" dirty="0"/>
          </a:p>
        </p:txBody>
      </p:sp>
      <p:pic>
        <p:nvPicPr>
          <p:cNvPr id="7" name="Picture 6"/>
          <p:cNvPicPr>
            <a:picLocks noChangeAspect="1"/>
          </p:cNvPicPr>
          <p:nvPr/>
        </p:nvPicPr>
        <p:blipFill>
          <a:blip r:embed="rId5"/>
          <a:stretch>
            <a:fillRect/>
          </a:stretch>
        </p:blipFill>
        <p:spPr>
          <a:xfrm>
            <a:off x="1136892" y="4901258"/>
            <a:ext cx="1304925" cy="1257300"/>
          </a:xfrm>
          <a:prstGeom prst="rect">
            <a:avLst/>
          </a:prstGeom>
        </p:spPr>
      </p:pic>
      <p:pic>
        <p:nvPicPr>
          <p:cNvPr id="9" name="Picture 8"/>
          <p:cNvPicPr>
            <a:picLocks noChangeAspect="1"/>
          </p:cNvPicPr>
          <p:nvPr/>
        </p:nvPicPr>
        <p:blipFill>
          <a:blip r:embed="rId6"/>
          <a:stretch>
            <a:fillRect/>
          </a:stretch>
        </p:blipFill>
        <p:spPr>
          <a:xfrm>
            <a:off x="3322231" y="4289065"/>
            <a:ext cx="7458075" cy="2047875"/>
          </a:xfrm>
          <a:prstGeom prst="rect">
            <a:avLst/>
          </a:prstGeom>
        </p:spPr>
      </p:pic>
    </p:spTree>
    <p:extLst>
      <p:ext uri="{BB962C8B-B14F-4D97-AF65-F5344CB8AC3E}">
        <p14:creationId xmlns:p14="http://schemas.microsoft.com/office/powerpoint/2010/main" val="1174758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24935" y="1417702"/>
                <a:ext cx="11135785" cy="4919238"/>
              </a:xfrm>
            </p:spPr>
            <p:txBody>
              <a:bodyPr/>
              <a:lstStyle/>
              <a:p>
                <a:r>
                  <a:rPr lang="en-US" dirty="0"/>
                  <a:t>Sigmoid example</a:t>
                </a:r>
              </a:p>
              <a:p>
                <a:pPr lvl="1"/>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pt-BR"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baseline="-25000"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up>
                        </m:sSup>
                      </m:den>
                    </m:f>
                  </m:oMath>
                </a14:m>
                <a:endParaRPr lang="en-US" dirty="0"/>
              </a:p>
              <a:p>
                <a:endParaRPr lang="en-US" dirty="0"/>
              </a:p>
              <a:p>
                <a:endParaRPr lang="en-US" sz="2000" dirty="0"/>
              </a:p>
              <a:p>
                <a:pPr>
                  <a:lnSpc>
                    <a:spcPct val="90000"/>
                  </a:lnSpc>
                  <a:spcBef>
                    <a:spcPts val="1200"/>
                  </a:spcBef>
                </a:pPr>
                <a:endParaRPr lang="en-US" altLang="en-US" sz="16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24935" y="1417702"/>
                <a:ext cx="11135785" cy="4919238"/>
              </a:xfrm>
              <a:blipFill>
                <a:blip r:embed="rId3"/>
                <a:stretch>
                  <a:fillRect l="-930" t="-1859"/>
                </a:stretch>
              </a:blipFill>
            </p:spPr>
            <p:txBody>
              <a:bodyPr/>
              <a:lstStyle/>
              <a:p>
                <a:r>
                  <a:rPr lang="en-US">
                    <a:noFill/>
                  </a:rPr>
                  <a:t> </a:t>
                </a:r>
              </a:p>
            </p:txBody>
          </p:sp>
        </mc:Fallback>
      </mc:AlternateContent>
      <p:sp>
        <p:nvSpPr>
          <p:cNvPr id="7171" name="Title 1"/>
          <p:cNvSpPr>
            <a:spLocks noGrp="1"/>
          </p:cNvSpPr>
          <p:nvPr>
            <p:ph type="title"/>
          </p:nvPr>
        </p:nvSpPr>
        <p:spPr/>
        <p:txBody>
          <a:bodyPr/>
          <a:lstStyle/>
          <a:p>
            <a:r>
              <a:rPr lang="sv-SE" dirty="0"/>
              <a:t>Backpropagation(2/2)</a:t>
            </a:r>
            <a:endParaRPr lang="en-US" dirty="0"/>
          </a:p>
        </p:txBody>
      </p:sp>
      <p:pic>
        <p:nvPicPr>
          <p:cNvPr id="2" name="Picture 1"/>
          <p:cNvPicPr>
            <a:picLocks noChangeAspect="1"/>
          </p:cNvPicPr>
          <p:nvPr/>
        </p:nvPicPr>
        <p:blipFill>
          <a:blip r:embed="rId4"/>
          <a:stretch>
            <a:fillRect/>
          </a:stretch>
        </p:blipFill>
        <p:spPr>
          <a:xfrm>
            <a:off x="5405718" y="1063998"/>
            <a:ext cx="3990975" cy="1885950"/>
          </a:xfrm>
          <a:prstGeom prst="rect">
            <a:avLst/>
          </a:prstGeom>
        </p:spPr>
      </p:pic>
      <p:pic>
        <p:nvPicPr>
          <p:cNvPr id="3" name="Picture 2"/>
          <p:cNvPicPr>
            <a:picLocks noChangeAspect="1"/>
          </p:cNvPicPr>
          <p:nvPr/>
        </p:nvPicPr>
        <p:blipFill>
          <a:blip r:embed="rId5"/>
          <a:stretch>
            <a:fillRect/>
          </a:stretch>
        </p:blipFill>
        <p:spPr>
          <a:xfrm>
            <a:off x="1277009" y="2949948"/>
            <a:ext cx="7677150" cy="3514725"/>
          </a:xfrm>
          <a:prstGeom prst="rect">
            <a:avLst/>
          </a:prstGeom>
        </p:spPr>
      </p:pic>
    </p:spTree>
    <p:extLst>
      <p:ext uri="{BB962C8B-B14F-4D97-AF65-F5344CB8AC3E}">
        <p14:creationId xmlns:p14="http://schemas.microsoft.com/office/powerpoint/2010/main" val="98239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24935" y="1417702"/>
                <a:ext cx="11135785" cy="4919238"/>
              </a:xfrm>
            </p:spPr>
            <p:txBody>
              <a:bodyPr/>
              <a:lstStyle/>
              <a:p>
                <a:r>
                  <a:rPr lang="en-US" dirty="0"/>
                  <a:t>Sigmoid</a:t>
                </a:r>
              </a:p>
              <a:p>
                <a:pPr lvl="1"/>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sup>
                        </m:sSup>
                      </m:den>
                    </m:f>
                  </m:oMath>
                </a14:m>
                <a:endParaRPr lang="en-US" i="1" dirty="0">
                  <a:latin typeface="Cambria Math" panose="02040503050406030204" pitchFamily="18" charset="0"/>
                  <a:ea typeface="Cambria Math" panose="02040503050406030204" pitchFamily="18" charset="0"/>
                </a:endParaRPr>
              </a:p>
              <a:p>
                <a:pPr lvl="1"/>
                <a:r>
                  <a:rPr lang="en-US" dirty="0"/>
                  <a:t> </a:t>
                </a:r>
              </a:p>
              <a:p>
                <a:endParaRPr lang="en-US" dirty="0"/>
              </a:p>
              <a:p>
                <a:r>
                  <a:rPr lang="en-US" sz="2000" dirty="0" err="1"/>
                  <a:t>ReLU</a:t>
                </a:r>
                <a:endParaRPr lang="en-US" sz="2000" dirty="0"/>
              </a:p>
              <a:p>
                <a:pPr lvl="1"/>
                <a14:m>
                  <m:oMath xmlns:m="http://schemas.openxmlformats.org/officeDocument/2006/math">
                    <m:r>
                      <a:rPr lang="en-US" sz="1600" b="0" i="1" smtClean="0">
                        <a:latin typeface="Cambria Math" panose="02040503050406030204" pitchFamily="18" charset="0"/>
                        <a:ea typeface="Cambria Math" panose="02040503050406030204" pitchFamily="18" charset="0"/>
                      </a:rPr>
                      <m:t>𝑓</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max</m:t>
                        </m:r>
                      </m:fName>
                      <m:e>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𝑥</m:t>
                            </m:r>
                          </m:e>
                        </m:d>
                      </m:e>
                    </m:func>
                  </m:oMath>
                </a14:m>
                <a:endParaRPr lang="en-US" sz="1600" b="0" dirty="0">
                  <a:ea typeface="Cambria Math" panose="02040503050406030204" pitchFamily="18" charset="0"/>
                </a:endParaRPr>
              </a:p>
              <a:p>
                <a:pPr lvl="1"/>
                <a14:m>
                  <m:oMath xmlns:m="http://schemas.openxmlformats.org/officeDocument/2006/math">
                    <m:f>
                      <m:fPr>
                        <m:ctrlPr>
                          <a:rPr lang="en-US" sz="1600" i="1" smtClean="0">
                            <a:latin typeface="Cambria Math"/>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𝑑𝑓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𝑑𝑥</m:t>
                        </m:r>
                      </m:den>
                    </m:f>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1, </m:t>
                    </m:r>
                    <m:r>
                      <a:rPr lang="en-US" sz="1600" b="0" i="1" smtClean="0">
                        <a:latin typeface="Cambria Math" panose="02040503050406030204" pitchFamily="18" charset="0"/>
                        <a:ea typeface="Cambria Math" panose="02040503050406030204" pitchFamily="18" charset="0"/>
                      </a:rPr>
                      <m:t>𝑖𝑓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&gt;0</m:t>
                    </m:r>
                  </m:oMath>
                </a14:m>
                <a:endParaRPr lang="en-US" sz="1600" b="0" dirty="0">
                  <a:ea typeface="Cambria Math" panose="02040503050406030204" pitchFamily="18" charset="0"/>
                </a:endParaRPr>
              </a:p>
              <a:p>
                <a:pPr lvl="1"/>
                <a14:m>
                  <m:oMath xmlns:m="http://schemas.openxmlformats.org/officeDocument/2006/math">
                    <m:f>
                      <m:fPr>
                        <m:ctrlPr>
                          <a:rPr lang="en-US" sz="1600" i="1">
                            <a:latin typeface="Cambria Math"/>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𝑑𝑓</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𝑑𝑥</m:t>
                        </m:r>
                      </m:den>
                    </m:f>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0</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𝑖𝑓</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0,</m:t>
                    </m:r>
                  </m:oMath>
                </a14:m>
                <a:endParaRPr lang="en-US" sz="1600" dirty="0">
                  <a:ea typeface="Cambria Math" panose="02040503050406030204" pitchFamily="18" charset="0"/>
                </a:endParaRPr>
              </a:p>
              <a:p>
                <a:pPr lvl="1"/>
                <a:endParaRPr lang="en-US" sz="1600" dirty="0"/>
              </a:p>
              <a:p>
                <a:r>
                  <a:rPr lang="en-US" sz="2000" dirty="0"/>
                  <a:t>Both of them is easy to compute in backpropagation</a:t>
                </a:r>
              </a:p>
              <a:p>
                <a:r>
                  <a:rPr lang="sv-SE" sz="2000" dirty="0"/>
                  <a:t>If chain is long,i.e. neurual network with more layer, gradient might eventually vanished in sigmoid while ReLU wouldn’t.</a:t>
                </a:r>
                <a:endParaRPr lang="en-US" altLang="en-US" sz="16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24935" y="1417702"/>
                <a:ext cx="11135785" cy="4919238"/>
              </a:xfrm>
              <a:blipFill>
                <a:blip r:embed="rId3"/>
                <a:stretch>
                  <a:fillRect l="-930" t="-1859"/>
                </a:stretch>
              </a:blipFill>
            </p:spPr>
            <p:txBody>
              <a:bodyPr/>
              <a:lstStyle/>
              <a:p>
                <a:r>
                  <a:rPr lang="en-US">
                    <a:noFill/>
                  </a:rPr>
                  <a:t> </a:t>
                </a:r>
              </a:p>
            </p:txBody>
          </p:sp>
        </mc:Fallback>
      </mc:AlternateContent>
      <p:sp>
        <p:nvSpPr>
          <p:cNvPr id="7171" name="Title 1"/>
          <p:cNvSpPr>
            <a:spLocks noGrp="1"/>
          </p:cNvSpPr>
          <p:nvPr>
            <p:ph type="title"/>
          </p:nvPr>
        </p:nvSpPr>
        <p:spPr/>
        <p:txBody>
          <a:bodyPr/>
          <a:lstStyle/>
          <a:p>
            <a:r>
              <a:rPr lang="sv-SE" dirty="0"/>
              <a:t>Sigmoid vs relu</a:t>
            </a:r>
            <a:endParaRPr lang="en-US" dirty="0"/>
          </a:p>
        </p:txBody>
      </p:sp>
      <p:pic>
        <p:nvPicPr>
          <p:cNvPr id="5" name="Picture 4"/>
          <p:cNvPicPr>
            <a:picLocks noChangeAspect="1"/>
          </p:cNvPicPr>
          <p:nvPr/>
        </p:nvPicPr>
        <p:blipFill>
          <a:blip r:embed="rId4"/>
          <a:stretch>
            <a:fillRect/>
          </a:stretch>
        </p:blipFill>
        <p:spPr>
          <a:xfrm>
            <a:off x="1138293" y="2324436"/>
            <a:ext cx="5676900" cy="552450"/>
          </a:xfrm>
          <a:prstGeom prst="rect">
            <a:avLst/>
          </a:prstGeom>
        </p:spPr>
      </p:pic>
    </p:spTree>
    <p:extLst>
      <p:ext uri="{BB962C8B-B14F-4D97-AF65-F5344CB8AC3E}">
        <p14:creationId xmlns:p14="http://schemas.microsoft.com/office/powerpoint/2010/main" val="256890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24935" y="1417702"/>
                <a:ext cx="11135785" cy="4919238"/>
              </a:xfrm>
            </p:spPr>
            <p:txBody>
              <a:bodyPr/>
              <a:lstStyle/>
              <a:p>
                <a:r>
                  <a:rPr lang="en-US" dirty="0"/>
                  <a:t>Setup neural networks</a:t>
                </a:r>
              </a:p>
              <a:p>
                <a:pPr lvl="1"/>
                <a:r>
                  <a:rPr lang="en-US" dirty="0"/>
                  <a:t>Random initialize W with small value(to break symmetry)</a:t>
                </a:r>
              </a:p>
              <a:p>
                <a:pPr lvl="1"/>
                <a:r>
                  <a:rPr lang="en-US" dirty="0"/>
                  <a:t>Initialize b with 0</a:t>
                </a:r>
              </a:p>
              <a:p>
                <a:pPr lvl="1"/>
                <a:r>
                  <a:rPr lang="en-US" dirty="0"/>
                  <a:t>Setup regularization and learning rate</a:t>
                </a:r>
              </a:p>
              <a:p>
                <a:endParaRPr lang="en-US" dirty="0"/>
              </a:p>
              <a:p>
                <a:r>
                  <a:rPr lang="en-US" sz="2000" dirty="0"/>
                  <a:t>Backpropagation to train W and b</a:t>
                </a:r>
              </a:p>
              <a:p>
                <a:pPr lvl="1"/>
                <a:r>
                  <a:rPr lang="en-US" dirty="0"/>
                  <a:t>Forward propagation to get the </a:t>
                </a:r>
                <a:r>
                  <a:rPr lang="en-US" dirty="0" err="1"/>
                  <a:t>predicted_output</a:t>
                </a:r>
                <a:endParaRPr lang="en-US" dirty="0"/>
              </a:p>
              <a:p>
                <a:pPr lvl="1"/>
                <a:r>
                  <a:rPr lang="en-US" dirty="0"/>
                  <a:t>Loss(Error) = </a:t>
                </a:r>
                <a:r>
                  <a:rPr lang="en-US" dirty="0" err="1"/>
                  <a:t>predicted_output</a:t>
                </a:r>
                <a:r>
                  <a:rPr lang="en-US" dirty="0"/>
                  <a:t> – </a:t>
                </a:r>
                <a:r>
                  <a:rPr lang="en-US" dirty="0" err="1"/>
                  <a:t>actual_output</a:t>
                </a:r>
                <a:r>
                  <a:rPr lang="en-US" dirty="0"/>
                  <a:t> + regularization</a:t>
                </a:r>
              </a:p>
              <a:p>
                <a:pPr lvl="1"/>
                <a:r>
                  <a:rPr lang="en-US" dirty="0">
                    <a:ea typeface="Cambria Math" panose="02040503050406030204" pitchFamily="18" charset="0"/>
                  </a:rPr>
                  <a:t>Back propagate the error </a:t>
                </a:r>
                <a14:m>
                  <m:oMath xmlns:m="http://schemas.openxmlformats.org/officeDocument/2006/math">
                    <m:f>
                      <m:fPr>
                        <m:ctrlPr>
                          <a:rPr lang="en-US" i="1">
                            <a:latin typeface="Cambria Math"/>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𝐿𝑖</m:t>
                        </m:r>
                      </m:num>
                      <m:den>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𝑓</m:t>
                        </m:r>
                        <m:r>
                          <a:rPr lang="en-US" b="0" i="1" baseline="-25000" smtClean="0">
                            <a:latin typeface="Cambria Math" panose="02040503050406030204" pitchFamily="18" charset="0"/>
                            <a:ea typeface="Cambria Math" panose="02040503050406030204" pitchFamily="18" charset="0"/>
                          </a:rPr>
                          <m:t>𝑘</m:t>
                        </m:r>
                      </m:den>
                    </m:f>
                  </m:oMath>
                </a14:m>
                <a:r>
                  <a:rPr lang="en-US" dirty="0"/>
                  <a:t> to hidden layer</a:t>
                </a:r>
              </a:p>
              <a:p>
                <a:pPr lvl="1"/>
                <a:r>
                  <a:rPr lang="en-US" dirty="0"/>
                  <a:t>Further back </a:t>
                </a:r>
                <a:r>
                  <a:rPr lang="en-US" dirty="0">
                    <a:ea typeface="Cambria Math" panose="02040503050406030204" pitchFamily="18" charset="0"/>
                  </a:rPr>
                  <a:t>propagate</a:t>
                </a:r>
                <a:r>
                  <a:rPr lang="en-US" dirty="0"/>
                  <a:t> the error on hidden layer to input layer</a:t>
                </a:r>
              </a:p>
              <a:p>
                <a:pPr lvl="1"/>
                <a:r>
                  <a:rPr lang="en-US" dirty="0"/>
                  <a:t>Use </a:t>
                </a:r>
                <a:r>
                  <a:rPr lang="sv-SE" dirty="0"/>
                  <a:t>gradient desent to get dw db and update W and b</a:t>
                </a:r>
              </a:p>
              <a:p>
                <a:pPr lvl="1"/>
                <a:endParaRPr lang="en-US" dirty="0"/>
              </a:p>
              <a:p>
                <a:endParaRPr lang="en-US" sz="2000" dirty="0"/>
              </a:p>
              <a:p>
                <a:pPr lvl="1"/>
                <a:endParaRPr lang="en-US" sz="16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24935" y="1417702"/>
                <a:ext cx="11135785" cy="4919238"/>
              </a:xfrm>
              <a:blipFill>
                <a:blip r:embed="rId3"/>
                <a:stretch>
                  <a:fillRect l="-930" t="-1859"/>
                </a:stretch>
              </a:blipFill>
            </p:spPr>
            <p:txBody>
              <a:bodyPr/>
              <a:lstStyle/>
              <a:p>
                <a:r>
                  <a:rPr lang="en-US">
                    <a:noFill/>
                  </a:rPr>
                  <a:t> </a:t>
                </a:r>
              </a:p>
            </p:txBody>
          </p:sp>
        </mc:Fallback>
      </mc:AlternateContent>
      <p:sp>
        <p:nvSpPr>
          <p:cNvPr id="7171" name="Title 1"/>
          <p:cNvSpPr>
            <a:spLocks noGrp="1"/>
          </p:cNvSpPr>
          <p:nvPr>
            <p:ph type="title"/>
          </p:nvPr>
        </p:nvSpPr>
        <p:spPr/>
        <p:txBody>
          <a:bodyPr/>
          <a:lstStyle/>
          <a:p>
            <a:r>
              <a:rPr lang="sv-SE" dirty="0"/>
              <a:t>All in one</a:t>
            </a:r>
            <a:endParaRPr lang="en-US" dirty="0"/>
          </a:p>
        </p:txBody>
      </p:sp>
      <p:grpSp>
        <p:nvGrpSpPr>
          <p:cNvPr id="6" name="Group 5"/>
          <p:cNvGrpSpPr/>
          <p:nvPr/>
        </p:nvGrpSpPr>
        <p:grpSpPr>
          <a:xfrm>
            <a:off x="8397233" y="871774"/>
            <a:ext cx="2605629" cy="4038599"/>
            <a:chOff x="7433325" y="50093"/>
            <a:chExt cx="3286171" cy="5093406"/>
          </a:xfrm>
        </p:grpSpPr>
        <p:sp>
          <p:nvSpPr>
            <p:cNvPr id="7" name="Rectangle: Rounded Corners 6"/>
            <p:cNvSpPr/>
            <p:nvPr/>
          </p:nvSpPr>
          <p:spPr bwMode="auto">
            <a:xfrm>
              <a:off x="9934048" y="1778000"/>
              <a:ext cx="785448" cy="2362200"/>
            </a:xfrm>
            <a:prstGeom prst="roundRect">
              <a:avLst/>
            </a:prstGeom>
            <a:solidFill>
              <a:schemeClr val="accent2">
                <a:lumMod val="60000"/>
                <a:lumOff val="4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output</a:t>
              </a:r>
            </a:p>
          </p:txBody>
        </p:sp>
        <p:sp>
          <p:nvSpPr>
            <p:cNvPr id="8" name="Rectangle: Rounded Corners 7"/>
            <p:cNvSpPr/>
            <p:nvPr/>
          </p:nvSpPr>
          <p:spPr bwMode="auto">
            <a:xfrm>
              <a:off x="8648988" y="779096"/>
              <a:ext cx="785448" cy="4364403"/>
            </a:xfrm>
            <a:prstGeom prst="roundRect">
              <a:avLst/>
            </a:prstGeom>
            <a:solidFill>
              <a:schemeClr val="accent1">
                <a:lumMod val="40000"/>
                <a:lumOff val="6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hidden</a:t>
              </a:r>
            </a:p>
          </p:txBody>
        </p:sp>
        <p:sp>
          <p:nvSpPr>
            <p:cNvPr id="9" name="Rectangle: Rounded Corners 8"/>
            <p:cNvSpPr/>
            <p:nvPr/>
          </p:nvSpPr>
          <p:spPr bwMode="auto">
            <a:xfrm>
              <a:off x="7433325" y="1778000"/>
              <a:ext cx="785448" cy="2362200"/>
            </a:xfrm>
            <a:prstGeom prst="roundRect">
              <a:avLst/>
            </a:prstGeom>
            <a:solidFill>
              <a:schemeClr val="tx2">
                <a:lumMod val="25000"/>
                <a:lumOff val="75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t>i</a:t>
              </a:r>
              <a:r>
                <a:rPr kumimoji="0" lang="en-US" sz="2000" b="0" i="0" u="none" strike="noStrike" cap="none" normalizeH="0" baseline="0" dirty="0">
                  <a:ln>
                    <a:noFill/>
                  </a:ln>
                  <a:solidFill>
                    <a:schemeClr val="tx1"/>
                  </a:solidFill>
                  <a:effectLst/>
                  <a:latin typeface="Arial" charset="0"/>
                </a:rPr>
                <a:t>nput</a:t>
              </a:r>
            </a:p>
          </p:txBody>
        </p:sp>
        <p:sp>
          <p:nvSpPr>
            <p:cNvPr id="10" name="Oval 9"/>
            <p:cNvSpPr/>
            <p:nvPr/>
          </p:nvSpPr>
          <p:spPr bwMode="auto">
            <a:xfrm>
              <a:off x="7487183"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x1</a:t>
              </a:r>
            </a:p>
          </p:txBody>
        </p:sp>
        <p:sp>
          <p:nvSpPr>
            <p:cNvPr id="11" name="Oval 10"/>
            <p:cNvSpPr/>
            <p:nvPr/>
          </p:nvSpPr>
          <p:spPr bwMode="auto">
            <a:xfrm>
              <a:off x="7492702"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x2</a:t>
              </a:r>
            </a:p>
          </p:txBody>
        </p:sp>
        <p:sp>
          <p:nvSpPr>
            <p:cNvPr id="12" name="Oval 11"/>
            <p:cNvSpPr/>
            <p:nvPr/>
          </p:nvSpPr>
          <p:spPr bwMode="auto">
            <a:xfrm>
              <a:off x="8729547" y="9862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h1</a:t>
              </a:r>
            </a:p>
          </p:txBody>
        </p:sp>
        <p:sp>
          <p:nvSpPr>
            <p:cNvPr id="13" name="Oval 12"/>
            <p:cNvSpPr/>
            <p:nvPr/>
          </p:nvSpPr>
          <p:spPr bwMode="auto">
            <a:xfrm>
              <a:off x="8729547"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h2</a:t>
              </a:r>
            </a:p>
          </p:txBody>
        </p:sp>
        <p:sp>
          <p:nvSpPr>
            <p:cNvPr id="14" name="Oval 13"/>
            <p:cNvSpPr/>
            <p:nvPr/>
          </p:nvSpPr>
          <p:spPr bwMode="auto">
            <a:xfrm>
              <a:off x="8740304"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h3</a:t>
              </a:r>
            </a:p>
          </p:txBody>
        </p:sp>
        <p:sp>
          <p:nvSpPr>
            <p:cNvPr id="15" name="Oval 14"/>
            <p:cNvSpPr/>
            <p:nvPr/>
          </p:nvSpPr>
          <p:spPr bwMode="auto">
            <a:xfrm>
              <a:off x="8729547" y="40073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h4</a:t>
              </a:r>
            </a:p>
          </p:txBody>
        </p:sp>
        <p:sp>
          <p:nvSpPr>
            <p:cNvPr id="16" name="Oval 15"/>
            <p:cNvSpPr/>
            <p:nvPr/>
          </p:nvSpPr>
          <p:spPr bwMode="auto">
            <a:xfrm>
              <a:off x="9987906"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o1</a:t>
              </a:r>
            </a:p>
          </p:txBody>
        </p:sp>
        <p:sp>
          <p:nvSpPr>
            <p:cNvPr id="17" name="Oval 16"/>
            <p:cNvSpPr/>
            <p:nvPr/>
          </p:nvSpPr>
          <p:spPr bwMode="auto">
            <a:xfrm>
              <a:off x="9987906"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o2</a:t>
              </a:r>
            </a:p>
          </p:txBody>
        </p:sp>
        <p:cxnSp>
          <p:nvCxnSpPr>
            <p:cNvPr id="18" name="Straight Arrow Connector 17"/>
            <p:cNvCxnSpPr>
              <a:stCxn id="10" idx="6"/>
              <a:endCxn id="12" idx="2"/>
            </p:cNvCxnSpPr>
            <p:nvPr/>
          </p:nvCxnSpPr>
          <p:spPr bwMode="auto">
            <a:xfrm flipV="1">
              <a:off x="8164915" y="1325085"/>
              <a:ext cx="564632" cy="9739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cxnSpLocks/>
              <a:stCxn id="10" idx="6"/>
              <a:endCxn id="13" idx="2"/>
            </p:cNvCxnSpPr>
            <p:nvPr/>
          </p:nvCxnSpPr>
          <p:spPr bwMode="auto">
            <a:xfrm>
              <a:off x="8164915" y="2299063"/>
              <a:ext cx="56463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0" name="Straight Arrow Connector 19"/>
            <p:cNvCxnSpPr>
              <a:cxnSpLocks/>
              <a:stCxn id="10" idx="6"/>
              <a:endCxn id="14" idx="2"/>
            </p:cNvCxnSpPr>
            <p:nvPr/>
          </p:nvCxnSpPr>
          <p:spPr bwMode="auto">
            <a:xfrm>
              <a:off x="8164915" y="2299063"/>
              <a:ext cx="575389"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p:cNvCxnSpPr>
              <a:cxnSpLocks/>
              <a:stCxn id="10" idx="6"/>
              <a:endCxn id="15" idx="2"/>
            </p:cNvCxnSpPr>
            <p:nvPr/>
          </p:nvCxnSpPr>
          <p:spPr bwMode="auto">
            <a:xfrm>
              <a:off x="8164915" y="2299063"/>
              <a:ext cx="564632"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2" name="Oval 21"/>
            <p:cNvSpPr/>
            <p:nvPr/>
          </p:nvSpPr>
          <p:spPr bwMode="auto">
            <a:xfrm>
              <a:off x="7487183" y="982548"/>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b0</a:t>
              </a:r>
            </a:p>
          </p:txBody>
        </p:sp>
        <p:sp>
          <p:nvSpPr>
            <p:cNvPr id="23" name="Oval 22"/>
            <p:cNvSpPr/>
            <p:nvPr/>
          </p:nvSpPr>
          <p:spPr bwMode="auto">
            <a:xfrm>
              <a:off x="8702846" y="50093"/>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b1</a:t>
              </a:r>
            </a:p>
          </p:txBody>
        </p:sp>
        <p:cxnSp>
          <p:nvCxnSpPr>
            <p:cNvPr id="24" name="Straight Arrow Connector 23"/>
            <p:cNvCxnSpPr>
              <a:stCxn id="11" idx="6"/>
              <a:endCxn id="12" idx="2"/>
            </p:cNvCxnSpPr>
            <p:nvPr/>
          </p:nvCxnSpPr>
          <p:spPr bwMode="auto">
            <a:xfrm flipV="1">
              <a:off x="8170434" y="1325085"/>
              <a:ext cx="559113" cy="204712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cxnSpLocks/>
              <a:stCxn id="11" idx="6"/>
              <a:endCxn id="13" idx="2"/>
            </p:cNvCxnSpPr>
            <p:nvPr/>
          </p:nvCxnSpPr>
          <p:spPr bwMode="auto">
            <a:xfrm flipV="1">
              <a:off x="8170434" y="2299063"/>
              <a:ext cx="559113"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6" name="Straight Arrow Connector 25"/>
            <p:cNvCxnSpPr>
              <a:cxnSpLocks/>
              <a:stCxn id="11" idx="6"/>
              <a:endCxn id="14" idx="2"/>
            </p:cNvCxnSpPr>
            <p:nvPr/>
          </p:nvCxnSpPr>
          <p:spPr bwMode="auto">
            <a:xfrm>
              <a:off x="8170434"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7" name="Straight Arrow Connector 26"/>
            <p:cNvCxnSpPr>
              <a:cxnSpLocks/>
              <a:stCxn id="11" idx="6"/>
              <a:endCxn id="15" idx="2"/>
            </p:cNvCxnSpPr>
            <p:nvPr/>
          </p:nvCxnSpPr>
          <p:spPr bwMode="auto">
            <a:xfrm>
              <a:off x="8170434" y="3372207"/>
              <a:ext cx="559113"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8" name="Straight Arrow Connector 27"/>
            <p:cNvCxnSpPr>
              <a:cxnSpLocks/>
              <a:stCxn id="12" idx="6"/>
              <a:endCxn id="16" idx="2"/>
            </p:cNvCxnSpPr>
            <p:nvPr/>
          </p:nvCxnSpPr>
          <p:spPr bwMode="auto">
            <a:xfrm>
              <a:off x="9407279" y="1325085"/>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9" name="Straight Arrow Connector 28"/>
            <p:cNvCxnSpPr>
              <a:cxnSpLocks/>
              <a:stCxn id="13" idx="6"/>
              <a:endCxn id="16" idx="2"/>
            </p:cNvCxnSpPr>
            <p:nvPr/>
          </p:nvCxnSpPr>
          <p:spPr bwMode="auto">
            <a:xfrm>
              <a:off x="9407279" y="2299063"/>
              <a:ext cx="58062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0" name="Straight Arrow Connector 29"/>
            <p:cNvCxnSpPr>
              <a:cxnSpLocks/>
              <a:stCxn id="13" idx="6"/>
              <a:endCxn id="17" idx="2"/>
            </p:cNvCxnSpPr>
            <p:nvPr/>
          </p:nvCxnSpPr>
          <p:spPr bwMode="auto">
            <a:xfrm>
              <a:off x="9407279" y="2299063"/>
              <a:ext cx="580627"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1" name="Straight Arrow Connector 30"/>
            <p:cNvCxnSpPr>
              <a:cxnSpLocks/>
              <a:stCxn id="12" idx="6"/>
              <a:endCxn id="17" idx="2"/>
            </p:cNvCxnSpPr>
            <p:nvPr/>
          </p:nvCxnSpPr>
          <p:spPr bwMode="auto">
            <a:xfrm>
              <a:off x="9407279" y="1325085"/>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2" name="Straight Arrow Connector 31"/>
            <p:cNvCxnSpPr>
              <a:cxnSpLocks/>
              <a:stCxn id="14" idx="6"/>
              <a:endCxn id="16" idx="2"/>
            </p:cNvCxnSpPr>
            <p:nvPr/>
          </p:nvCxnSpPr>
          <p:spPr bwMode="auto">
            <a:xfrm flipV="1">
              <a:off x="9418036" y="2299063"/>
              <a:ext cx="569870"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3" name="Straight Arrow Connector 32"/>
            <p:cNvCxnSpPr>
              <a:cxnSpLocks/>
              <a:stCxn id="14" idx="6"/>
              <a:endCxn id="17" idx="2"/>
            </p:cNvCxnSpPr>
            <p:nvPr/>
          </p:nvCxnSpPr>
          <p:spPr bwMode="auto">
            <a:xfrm>
              <a:off x="9418036"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4" name="Straight Arrow Connector 33"/>
            <p:cNvCxnSpPr>
              <a:cxnSpLocks/>
              <a:stCxn id="15" idx="6"/>
              <a:endCxn id="16" idx="2"/>
            </p:cNvCxnSpPr>
            <p:nvPr/>
          </p:nvCxnSpPr>
          <p:spPr bwMode="auto">
            <a:xfrm flipV="1">
              <a:off x="9407279" y="2299063"/>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5" name="Straight Arrow Connector 34"/>
            <p:cNvCxnSpPr>
              <a:cxnSpLocks/>
              <a:stCxn id="15" idx="6"/>
              <a:endCxn id="17" idx="2"/>
            </p:cNvCxnSpPr>
            <p:nvPr/>
          </p:nvCxnSpPr>
          <p:spPr bwMode="auto">
            <a:xfrm flipV="1">
              <a:off x="9407279" y="3372207"/>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6" name="Rectangle 35"/>
            <p:cNvSpPr/>
            <p:nvPr/>
          </p:nvSpPr>
          <p:spPr>
            <a:xfrm>
              <a:off x="8095518" y="1545821"/>
              <a:ext cx="596153" cy="426978"/>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11</a:t>
              </a:r>
            </a:p>
          </p:txBody>
        </p:sp>
        <p:sp>
          <p:nvSpPr>
            <p:cNvPr id="37" name="Rectangle 36"/>
            <p:cNvSpPr/>
            <p:nvPr/>
          </p:nvSpPr>
          <p:spPr>
            <a:xfrm>
              <a:off x="8257112" y="1894308"/>
              <a:ext cx="608929" cy="426978"/>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21</a:t>
              </a:r>
            </a:p>
          </p:txBody>
        </p:sp>
      </p:grpSp>
    </p:spTree>
    <p:extLst>
      <p:ext uri="{BB962C8B-B14F-4D97-AF65-F5344CB8AC3E}">
        <p14:creationId xmlns:p14="http://schemas.microsoft.com/office/powerpoint/2010/main" val="3180957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Implement neural network to classify spiral data</a:t>
            </a:r>
          </a:p>
          <a:p>
            <a:pPr lvl="1"/>
            <a:r>
              <a:rPr lang="en-US" dirty="0"/>
              <a:t>2 layer neural network</a:t>
            </a:r>
          </a:p>
          <a:p>
            <a:pPr lvl="1"/>
            <a:r>
              <a:rPr lang="en-US" dirty="0"/>
              <a:t>100 neurons in hidden layer</a:t>
            </a:r>
          </a:p>
          <a:p>
            <a:pPr lvl="1"/>
            <a:r>
              <a:rPr lang="en-US" dirty="0"/>
              <a:t>3 outputs</a:t>
            </a:r>
          </a:p>
          <a:p>
            <a:pPr marL="355600" lvl="1" indent="0">
              <a:buNone/>
            </a:pPr>
            <a:endParaRPr lang="en-US" dirty="0"/>
          </a:p>
          <a:p>
            <a:pPr lvl="0"/>
            <a:r>
              <a:rPr lang="en-US" dirty="0">
                <a:solidFill>
                  <a:srgbClr val="58585A"/>
                </a:solidFill>
              </a:rPr>
              <a:t>Complete all “YOUR CODE”  part</a:t>
            </a:r>
          </a:p>
          <a:p>
            <a:pPr lvl="1"/>
            <a:endParaRPr lang="en-US" dirty="0"/>
          </a:p>
          <a:p>
            <a:endParaRPr lang="en-US" dirty="0">
              <a:solidFill>
                <a:srgbClr val="58585A"/>
              </a:solidFill>
            </a:endParaRPr>
          </a:p>
          <a:p>
            <a:endParaRPr lang="en-US" dirty="0">
              <a:solidFill>
                <a:srgbClr val="58585A"/>
              </a:solidFill>
            </a:endParaRPr>
          </a:p>
          <a:p>
            <a:endParaRPr lang="en-US" dirty="0">
              <a:solidFill>
                <a:srgbClr val="58585A"/>
              </a:solidFill>
            </a:endParaRPr>
          </a:p>
          <a:p>
            <a:r>
              <a:rPr lang="en-US" dirty="0">
                <a:solidFill>
                  <a:srgbClr val="58585A"/>
                </a:solidFill>
              </a:rPr>
              <a:t>Demo </a:t>
            </a:r>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987" y="1782682"/>
            <a:ext cx="6202954" cy="4962363"/>
          </a:xfrm>
          <a:prstGeom prst="rect">
            <a:avLst/>
          </a:prstGeom>
        </p:spPr>
      </p:pic>
      <p:pic>
        <p:nvPicPr>
          <p:cNvPr id="3" name="Picture 2"/>
          <p:cNvPicPr>
            <a:picLocks noChangeAspect="1"/>
          </p:cNvPicPr>
          <p:nvPr/>
        </p:nvPicPr>
        <p:blipFill>
          <a:blip r:embed="rId4"/>
          <a:stretch>
            <a:fillRect/>
          </a:stretch>
        </p:blipFill>
        <p:spPr>
          <a:xfrm>
            <a:off x="524935" y="3877321"/>
            <a:ext cx="3448050" cy="1266825"/>
          </a:xfrm>
          <a:prstGeom prst="rect">
            <a:avLst/>
          </a:prstGeom>
        </p:spPr>
      </p:pic>
    </p:spTree>
    <p:extLst>
      <p:ext uri="{BB962C8B-B14F-4D97-AF65-F5344CB8AC3E}">
        <p14:creationId xmlns:p14="http://schemas.microsoft.com/office/powerpoint/2010/main" val="2395490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Initialize weight and bias matrix with correct dimension</a:t>
            </a:r>
          </a:p>
          <a:p>
            <a:pPr lvl="1"/>
            <a:r>
              <a:rPr lang="en-US" altLang="zh-CN" dirty="0"/>
              <a:t>v</a:t>
            </a:r>
            <a:r>
              <a:rPr lang="en-US" dirty="0"/>
              <a:t>ectoriz</a:t>
            </a:r>
            <a:r>
              <a:rPr lang="en-US" altLang="zh-CN" dirty="0"/>
              <a:t>ation could speed up the training</a:t>
            </a:r>
          </a:p>
          <a:p>
            <a:pPr marL="0" indent="0">
              <a:buNone/>
            </a:pPr>
            <a:r>
              <a:rPr lang="en-US" dirty="0"/>
              <a:t> </a:t>
            </a:r>
          </a:p>
          <a:p>
            <a:r>
              <a:rPr lang="en-US" altLang="zh-CN" dirty="0"/>
              <a:t>Recall in the previous example</a:t>
            </a:r>
          </a:p>
          <a:p>
            <a:pPr lvl="1"/>
            <a:r>
              <a:rPr lang="en-US" dirty="0"/>
              <a:t>2 </a:t>
            </a:r>
            <a:r>
              <a:rPr lang="en-US" altLang="zh-CN" dirty="0"/>
              <a:t>input, 4 hidden and 3 output</a:t>
            </a:r>
          </a:p>
          <a:p>
            <a:pPr lvl="1"/>
            <a:r>
              <a:rPr lang="en-US" altLang="zh-CN" dirty="0"/>
              <a:t>two weight matrix W1 and W2</a:t>
            </a:r>
          </a:p>
          <a:p>
            <a:pPr lvl="1"/>
            <a:r>
              <a:rPr lang="en-US" dirty="0"/>
              <a:t>W1  2 * 4, W2  4 * 2</a:t>
            </a:r>
          </a:p>
          <a:p>
            <a:pPr lvl="1"/>
            <a:r>
              <a:rPr lang="en-US" dirty="0"/>
              <a:t>Two bias matrix</a:t>
            </a:r>
          </a:p>
          <a:p>
            <a:pPr lvl="1"/>
            <a:r>
              <a:rPr lang="en-US" dirty="0"/>
              <a:t>B1  1 * 4, B2 1 * 2</a:t>
            </a:r>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 1</a:t>
            </a:r>
            <a:endParaRPr lang="en-US" dirty="0"/>
          </a:p>
        </p:txBody>
      </p:sp>
      <p:grpSp>
        <p:nvGrpSpPr>
          <p:cNvPr id="5" name="Group 4"/>
          <p:cNvGrpSpPr/>
          <p:nvPr/>
        </p:nvGrpSpPr>
        <p:grpSpPr>
          <a:xfrm>
            <a:off x="8483439" y="1776368"/>
            <a:ext cx="2605629" cy="4038599"/>
            <a:chOff x="7433325" y="50093"/>
            <a:chExt cx="3286171" cy="5093406"/>
          </a:xfrm>
        </p:grpSpPr>
        <p:sp>
          <p:nvSpPr>
            <p:cNvPr id="6" name="Rectangle: Rounded Corners 5"/>
            <p:cNvSpPr/>
            <p:nvPr/>
          </p:nvSpPr>
          <p:spPr bwMode="auto">
            <a:xfrm>
              <a:off x="9934048" y="1778000"/>
              <a:ext cx="785448" cy="2362200"/>
            </a:xfrm>
            <a:prstGeom prst="roundRect">
              <a:avLst/>
            </a:prstGeom>
            <a:solidFill>
              <a:schemeClr val="accent2">
                <a:lumMod val="60000"/>
                <a:lumOff val="4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output</a:t>
              </a:r>
            </a:p>
          </p:txBody>
        </p:sp>
        <p:sp>
          <p:nvSpPr>
            <p:cNvPr id="7" name="Rectangle: Rounded Corners 6"/>
            <p:cNvSpPr/>
            <p:nvPr/>
          </p:nvSpPr>
          <p:spPr bwMode="auto">
            <a:xfrm>
              <a:off x="8648988" y="779096"/>
              <a:ext cx="785448" cy="4364403"/>
            </a:xfrm>
            <a:prstGeom prst="roundRect">
              <a:avLst/>
            </a:prstGeom>
            <a:solidFill>
              <a:schemeClr val="accent1">
                <a:lumMod val="40000"/>
                <a:lumOff val="60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hidden</a:t>
              </a:r>
            </a:p>
          </p:txBody>
        </p:sp>
        <p:sp>
          <p:nvSpPr>
            <p:cNvPr id="8" name="Rectangle: Rounded Corners 7"/>
            <p:cNvSpPr/>
            <p:nvPr/>
          </p:nvSpPr>
          <p:spPr bwMode="auto">
            <a:xfrm>
              <a:off x="7433325" y="1778000"/>
              <a:ext cx="785448" cy="2362200"/>
            </a:xfrm>
            <a:prstGeom prst="roundRect">
              <a:avLst/>
            </a:prstGeom>
            <a:solidFill>
              <a:schemeClr val="tx2">
                <a:lumMod val="25000"/>
                <a:lumOff val="75000"/>
                <a:alpha val="65000"/>
              </a:schemeClr>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b"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t>i</a:t>
              </a:r>
              <a:r>
                <a:rPr kumimoji="0" lang="en-US" sz="2000" b="0" i="0" u="none" strike="noStrike" cap="none" normalizeH="0" baseline="0" dirty="0">
                  <a:ln>
                    <a:noFill/>
                  </a:ln>
                  <a:solidFill>
                    <a:schemeClr val="tx1"/>
                  </a:solidFill>
                  <a:effectLst/>
                  <a:latin typeface="Arial" charset="0"/>
                </a:rPr>
                <a:t>nput</a:t>
              </a:r>
            </a:p>
          </p:txBody>
        </p:sp>
        <p:sp>
          <p:nvSpPr>
            <p:cNvPr id="9" name="Oval 8"/>
            <p:cNvSpPr/>
            <p:nvPr/>
          </p:nvSpPr>
          <p:spPr bwMode="auto">
            <a:xfrm>
              <a:off x="7487183"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x1</a:t>
              </a:r>
            </a:p>
          </p:txBody>
        </p:sp>
        <p:sp>
          <p:nvSpPr>
            <p:cNvPr id="10" name="Oval 9"/>
            <p:cNvSpPr/>
            <p:nvPr/>
          </p:nvSpPr>
          <p:spPr bwMode="auto">
            <a:xfrm>
              <a:off x="7492702"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x2</a:t>
              </a:r>
            </a:p>
          </p:txBody>
        </p:sp>
        <p:sp>
          <p:nvSpPr>
            <p:cNvPr id="11" name="Oval 10"/>
            <p:cNvSpPr/>
            <p:nvPr/>
          </p:nvSpPr>
          <p:spPr bwMode="auto">
            <a:xfrm>
              <a:off x="8729547" y="9862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h1</a:t>
              </a:r>
            </a:p>
          </p:txBody>
        </p:sp>
        <p:sp>
          <p:nvSpPr>
            <p:cNvPr id="12" name="Oval 11"/>
            <p:cNvSpPr/>
            <p:nvPr/>
          </p:nvSpPr>
          <p:spPr bwMode="auto">
            <a:xfrm>
              <a:off x="8729547"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h2</a:t>
              </a:r>
            </a:p>
          </p:txBody>
        </p:sp>
        <p:sp>
          <p:nvSpPr>
            <p:cNvPr id="13" name="Oval 12"/>
            <p:cNvSpPr/>
            <p:nvPr/>
          </p:nvSpPr>
          <p:spPr bwMode="auto">
            <a:xfrm>
              <a:off x="8740304"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h3</a:t>
              </a:r>
            </a:p>
          </p:txBody>
        </p:sp>
        <p:sp>
          <p:nvSpPr>
            <p:cNvPr id="14" name="Oval 13"/>
            <p:cNvSpPr/>
            <p:nvPr/>
          </p:nvSpPr>
          <p:spPr bwMode="auto">
            <a:xfrm>
              <a:off x="8729547" y="4007319"/>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h4</a:t>
              </a:r>
            </a:p>
          </p:txBody>
        </p:sp>
        <p:sp>
          <p:nvSpPr>
            <p:cNvPr id="15" name="Oval 14"/>
            <p:cNvSpPr/>
            <p:nvPr/>
          </p:nvSpPr>
          <p:spPr bwMode="auto">
            <a:xfrm>
              <a:off x="9987906" y="1960197"/>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o1</a:t>
              </a:r>
            </a:p>
          </p:txBody>
        </p:sp>
        <p:sp>
          <p:nvSpPr>
            <p:cNvPr id="16" name="Oval 15"/>
            <p:cNvSpPr/>
            <p:nvPr/>
          </p:nvSpPr>
          <p:spPr bwMode="auto">
            <a:xfrm>
              <a:off x="9987906" y="3033341"/>
              <a:ext cx="677732" cy="67773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o2</a:t>
              </a:r>
            </a:p>
          </p:txBody>
        </p:sp>
        <p:cxnSp>
          <p:nvCxnSpPr>
            <p:cNvPr id="17" name="Straight Arrow Connector 16"/>
            <p:cNvCxnSpPr>
              <a:stCxn id="9" idx="6"/>
              <a:endCxn id="11" idx="2"/>
            </p:cNvCxnSpPr>
            <p:nvPr/>
          </p:nvCxnSpPr>
          <p:spPr bwMode="auto">
            <a:xfrm flipV="1">
              <a:off x="8164915" y="1325085"/>
              <a:ext cx="564632" cy="97397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cxnSpLocks/>
              <a:stCxn id="9" idx="6"/>
              <a:endCxn id="12" idx="2"/>
            </p:cNvCxnSpPr>
            <p:nvPr/>
          </p:nvCxnSpPr>
          <p:spPr bwMode="auto">
            <a:xfrm>
              <a:off x="8164915" y="2299063"/>
              <a:ext cx="56463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9" name="Straight Arrow Connector 18"/>
            <p:cNvCxnSpPr>
              <a:cxnSpLocks/>
              <a:stCxn id="9" idx="6"/>
              <a:endCxn id="13" idx="2"/>
            </p:cNvCxnSpPr>
            <p:nvPr/>
          </p:nvCxnSpPr>
          <p:spPr bwMode="auto">
            <a:xfrm>
              <a:off x="8164915" y="2299063"/>
              <a:ext cx="575389"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0" name="Straight Arrow Connector 19"/>
            <p:cNvCxnSpPr>
              <a:cxnSpLocks/>
              <a:stCxn id="9" idx="6"/>
              <a:endCxn id="14" idx="2"/>
            </p:cNvCxnSpPr>
            <p:nvPr/>
          </p:nvCxnSpPr>
          <p:spPr bwMode="auto">
            <a:xfrm>
              <a:off x="8164915" y="2299063"/>
              <a:ext cx="564632"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1" name="Oval 20"/>
            <p:cNvSpPr/>
            <p:nvPr/>
          </p:nvSpPr>
          <p:spPr bwMode="auto">
            <a:xfrm>
              <a:off x="7487183" y="982548"/>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b0</a:t>
              </a:r>
            </a:p>
          </p:txBody>
        </p:sp>
        <p:sp>
          <p:nvSpPr>
            <p:cNvPr id="22" name="Oval 21"/>
            <p:cNvSpPr/>
            <p:nvPr/>
          </p:nvSpPr>
          <p:spPr bwMode="auto">
            <a:xfrm>
              <a:off x="8702846" y="50093"/>
              <a:ext cx="677732" cy="677732"/>
            </a:xfrm>
            <a:prstGeom prst="ellipse">
              <a:avLst/>
            </a:prstGeom>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b1</a:t>
              </a:r>
            </a:p>
          </p:txBody>
        </p:sp>
        <p:cxnSp>
          <p:nvCxnSpPr>
            <p:cNvPr id="23" name="Straight Arrow Connector 22"/>
            <p:cNvCxnSpPr>
              <a:stCxn id="10" idx="6"/>
              <a:endCxn id="11" idx="2"/>
            </p:cNvCxnSpPr>
            <p:nvPr/>
          </p:nvCxnSpPr>
          <p:spPr bwMode="auto">
            <a:xfrm flipV="1">
              <a:off x="8170434" y="1325085"/>
              <a:ext cx="559113" cy="2047122"/>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a:cxnSpLocks/>
              <a:stCxn id="10" idx="6"/>
              <a:endCxn id="12" idx="2"/>
            </p:cNvCxnSpPr>
            <p:nvPr/>
          </p:nvCxnSpPr>
          <p:spPr bwMode="auto">
            <a:xfrm flipV="1">
              <a:off x="8170434" y="2299063"/>
              <a:ext cx="559113"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p:cNvCxnSpPr>
              <a:cxnSpLocks/>
              <a:stCxn id="10" idx="6"/>
              <a:endCxn id="13" idx="2"/>
            </p:cNvCxnSpPr>
            <p:nvPr/>
          </p:nvCxnSpPr>
          <p:spPr bwMode="auto">
            <a:xfrm>
              <a:off x="8170434"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6" name="Straight Arrow Connector 25"/>
            <p:cNvCxnSpPr>
              <a:cxnSpLocks/>
              <a:stCxn id="10" idx="6"/>
              <a:endCxn id="14" idx="2"/>
            </p:cNvCxnSpPr>
            <p:nvPr/>
          </p:nvCxnSpPr>
          <p:spPr bwMode="auto">
            <a:xfrm>
              <a:off x="8170434" y="3372207"/>
              <a:ext cx="559113"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7" name="Straight Arrow Connector 26"/>
            <p:cNvCxnSpPr>
              <a:cxnSpLocks/>
              <a:stCxn id="11" idx="6"/>
              <a:endCxn id="15" idx="2"/>
            </p:cNvCxnSpPr>
            <p:nvPr/>
          </p:nvCxnSpPr>
          <p:spPr bwMode="auto">
            <a:xfrm>
              <a:off x="9407279" y="1325085"/>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8" name="Straight Arrow Connector 27"/>
            <p:cNvCxnSpPr>
              <a:cxnSpLocks/>
              <a:stCxn id="12" idx="6"/>
              <a:endCxn id="15" idx="2"/>
            </p:cNvCxnSpPr>
            <p:nvPr/>
          </p:nvCxnSpPr>
          <p:spPr bwMode="auto">
            <a:xfrm>
              <a:off x="9407279" y="2299063"/>
              <a:ext cx="58062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9" name="Straight Arrow Connector 28"/>
            <p:cNvCxnSpPr>
              <a:cxnSpLocks/>
              <a:stCxn id="12" idx="6"/>
              <a:endCxn id="16" idx="2"/>
            </p:cNvCxnSpPr>
            <p:nvPr/>
          </p:nvCxnSpPr>
          <p:spPr bwMode="auto">
            <a:xfrm>
              <a:off x="9407279" y="2299063"/>
              <a:ext cx="580627"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0" name="Straight Arrow Connector 29"/>
            <p:cNvCxnSpPr>
              <a:cxnSpLocks/>
              <a:stCxn id="11" idx="6"/>
              <a:endCxn id="16" idx="2"/>
            </p:cNvCxnSpPr>
            <p:nvPr/>
          </p:nvCxnSpPr>
          <p:spPr bwMode="auto">
            <a:xfrm>
              <a:off x="9407279" y="1325085"/>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1" name="Straight Arrow Connector 30"/>
            <p:cNvCxnSpPr>
              <a:cxnSpLocks/>
              <a:stCxn id="13" idx="6"/>
              <a:endCxn id="15" idx="2"/>
            </p:cNvCxnSpPr>
            <p:nvPr/>
          </p:nvCxnSpPr>
          <p:spPr bwMode="auto">
            <a:xfrm flipV="1">
              <a:off x="9418036" y="2299063"/>
              <a:ext cx="569870" cy="107314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2" name="Straight Arrow Connector 31"/>
            <p:cNvCxnSpPr>
              <a:cxnSpLocks/>
              <a:stCxn id="13" idx="6"/>
              <a:endCxn id="16" idx="2"/>
            </p:cNvCxnSpPr>
            <p:nvPr/>
          </p:nvCxnSpPr>
          <p:spPr bwMode="auto">
            <a:xfrm>
              <a:off x="9418036" y="3372207"/>
              <a:ext cx="56987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3" name="Straight Arrow Connector 32"/>
            <p:cNvCxnSpPr>
              <a:cxnSpLocks/>
              <a:stCxn id="14" idx="6"/>
              <a:endCxn id="15" idx="2"/>
            </p:cNvCxnSpPr>
            <p:nvPr/>
          </p:nvCxnSpPr>
          <p:spPr bwMode="auto">
            <a:xfrm flipV="1">
              <a:off x="9407279" y="2299063"/>
              <a:ext cx="580627" cy="20471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4" name="Straight Arrow Connector 33"/>
            <p:cNvCxnSpPr>
              <a:cxnSpLocks/>
              <a:stCxn id="14" idx="6"/>
              <a:endCxn id="16" idx="2"/>
            </p:cNvCxnSpPr>
            <p:nvPr/>
          </p:nvCxnSpPr>
          <p:spPr bwMode="auto">
            <a:xfrm flipV="1">
              <a:off x="9407279" y="3372207"/>
              <a:ext cx="580627" cy="97397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5" name="Rectangle 34"/>
            <p:cNvSpPr/>
            <p:nvPr/>
          </p:nvSpPr>
          <p:spPr>
            <a:xfrm>
              <a:off x="8095518" y="1545821"/>
              <a:ext cx="596153" cy="426978"/>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11</a:t>
              </a:r>
            </a:p>
          </p:txBody>
        </p:sp>
        <p:sp>
          <p:nvSpPr>
            <p:cNvPr id="36" name="Rectangle 35"/>
            <p:cNvSpPr/>
            <p:nvPr/>
          </p:nvSpPr>
          <p:spPr>
            <a:xfrm>
              <a:off x="8257112" y="1894308"/>
              <a:ext cx="608929" cy="426978"/>
            </a:xfrm>
            <a:prstGeom prst="rect">
              <a:avLst/>
            </a:prstGeom>
          </p:spPr>
          <p:txBody>
            <a:bodyPr wrap="none">
              <a:spAutoFit/>
            </a:bodyPr>
            <a:lstStyle/>
            <a:p>
              <a:r>
                <a:rPr lang="en-US" sz="1600" dirty="0">
                  <a:solidFill>
                    <a:schemeClr val="accent2">
                      <a:lumMod val="60000"/>
                      <a:lumOff val="40000"/>
                    </a:schemeClr>
                  </a:solidFill>
                </a:rPr>
                <a:t>w</a:t>
              </a:r>
              <a:r>
                <a:rPr lang="en-US" sz="1600" baseline="-25000" dirty="0">
                  <a:solidFill>
                    <a:schemeClr val="accent2">
                      <a:lumMod val="60000"/>
                      <a:lumOff val="40000"/>
                    </a:schemeClr>
                  </a:solidFill>
                </a:rPr>
                <a:t>21</a:t>
              </a:r>
            </a:p>
          </p:txBody>
        </p:sp>
      </p:grpSp>
    </p:spTree>
    <p:extLst>
      <p:ext uri="{BB962C8B-B14F-4D97-AF65-F5344CB8AC3E}">
        <p14:creationId xmlns:p14="http://schemas.microsoft.com/office/powerpoint/2010/main" val="188508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3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203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Econ201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9338" y="360363"/>
            <a:ext cx="44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1"/>
          <p:cNvSpPr txBox="1">
            <a:spLocks/>
          </p:cNvSpPr>
          <p:nvPr/>
        </p:nvSpPr>
        <p:spPr>
          <a:xfrm>
            <a:off x="524935" y="2507995"/>
            <a:ext cx="11135785" cy="3088537"/>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gn="ctr">
              <a:buFont typeface="Arial" charset="0"/>
              <a:buNone/>
            </a:pPr>
            <a:r>
              <a:rPr lang="en-US" sz="2800" dirty="0">
                <a:solidFill>
                  <a:schemeClr val="bg1"/>
                </a:solidFill>
              </a:rPr>
              <a:t>“We want a self learning system (Networks/Support solutions) that is automated, proactive and seldom requires manual intervention, throughout the entire lifecycle of supported products and services.”</a:t>
            </a:r>
            <a:endParaRPr lang="en-US" sz="1600" dirty="0">
              <a:solidFill>
                <a:schemeClr val="bg1"/>
              </a:solidFill>
            </a:endParaRPr>
          </a:p>
          <a:p>
            <a:pPr lvl="1" algn="ctr"/>
            <a:endParaRPr lang="en-US" sz="1400" dirty="0">
              <a:solidFill>
                <a:schemeClr val="bg1"/>
              </a:solidFill>
            </a:endParaRPr>
          </a:p>
        </p:txBody>
      </p:sp>
      <p:sp>
        <p:nvSpPr>
          <p:cNvPr id="14" name="Title 2"/>
          <p:cNvSpPr>
            <a:spLocks noGrp="1"/>
          </p:cNvSpPr>
          <p:nvPr>
            <p:ph type="title"/>
          </p:nvPr>
        </p:nvSpPr>
        <p:spPr>
          <a:xfrm>
            <a:off x="524935" y="239780"/>
            <a:ext cx="9992784" cy="1085371"/>
          </a:xfrm>
        </p:spPr>
        <p:txBody>
          <a:bodyPr/>
          <a:lstStyle/>
          <a:p>
            <a:r>
              <a:rPr lang="en-US" dirty="0">
                <a:solidFill>
                  <a:srgbClr val="00A9D4"/>
                </a:solidFill>
              </a:rPr>
              <a:t>COM</a:t>
            </a:r>
            <a:r>
              <a:rPr lang="en-US" dirty="0">
                <a:solidFill>
                  <a:srgbClr val="8F3F7B"/>
                </a:solidFill>
              </a:rPr>
              <a:t>P</a:t>
            </a:r>
            <a:r>
              <a:rPr lang="en-US" dirty="0">
                <a:solidFill>
                  <a:srgbClr val="007B78"/>
                </a:solidFill>
              </a:rPr>
              <a:t>A </a:t>
            </a:r>
            <a:r>
              <a:rPr lang="en-US" dirty="0">
                <a:solidFill>
                  <a:srgbClr val="FFFFFF"/>
                </a:solidFill>
              </a:rPr>
              <a:t>Vision</a:t>
            </a:r>
            <a:endParaRPr lang="en-US" sz="2400" dirty="0">
              <a:solidFill>
                <a:srgbClr val="FFFFFF"/>
              </a:solidFill>
            </a:endParaRPr>
          </a:p>
        </p:txBody>
      </p:sp>
    </p:spTree>
    <p:extLst>
      <p:ext uri="{BB962C8B-B14F-4D97-AF65-F5344CB8AC3E}">
        <p14:creationId xmlns:p14="http://schemas.microsoft.com/office/powerpoint/2010/main" val="337848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Implement calculation for hidden layer</a:t>
            </a:r>
          </a:p>
          <a:p>
            <a:pPr marL="0" indent="0">
              <a:buNone/>
            </a:pPr>
            <a:r>
              <a:rPr lang="en-US" dirty="0"/>
              <a:t> </a:t>
            </a:r>
          </a:p>
          <a:p>
            <a:r>
              <a:rPr lang="en-US" altLang="zh-CN" dirty="0"/>
              <a:t>Recall in class</a:t>
            </a:r>
          </a:p>
          <a:p>
            <a:pPr lvl="1"/>
            <a:r>
              <a:rPr lang="en-US" dirty="0"/>
              <a:t> </a:t>
            </a:r>
          </a:p>
          <a:p>
            <a:endParaRPr lang="en-US" dirty="0"/>
          </a:p>
          <a:p>
            <a:r>
              <a:rPr lang="en-US" dirty="0"/>
              <a:t>Hints</a:t>
            </a:r>
          </a:p>
          <a:p>
            <a:pPr lvl="1"/>
            <a:r>
              <a:rPr lang="en-US" dirty="0" err="1"/>
              <a:t>Relu</a:t>
            </a:r>
            <a:r>
              <a:rPr lang="en-US" dirty="0"/>
              <a:t>, </a:t>
            </a:r>
            <a:r>
              <a:rPr lang="en-US" dirty="0" err="1"/>
              <a:t>numpy.maximum</a:t>
            </a:r>
            <a:r>
              <a:rPr lang="en-US" dirty="0"/>
              <a:t>(0, x)</a:t>
            </a:r>
          </a:p>
          <a:p>
            <a:pPr lvl="1"/>
            <a:r>
              <a:rPr lang="en-US" dirty="0"/>
              <a:t>matrix multiply, numpy.dot(A, B) </a:t>
            </a:r>
          </a:p>
          <a:p>
            <a:pPr lvl="1"/>
            <a:r>
              <a:rPr lang="en-US" dirty="0"/>
              <a:t>If you are not familiar with matrix operation, you could also use loop, but it is not recommended</a:t>
            </a:r>
          </a:p>
          <a:p>
            <a:pPr lvl="1"/>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 2</a:t>
            </a:r>
            <a:endParaRPr lang="en-US" dirty="0"/>
          </a:p>
        </p:txBody>
      </p:sp>
      <p:sp>
        <p:nvSpPr>
          <p:cNvPr id="37" name="Rectangle 36"/>
          <p:cNvSpPr/>
          <p:nvPr/>
        </p:nvSpPr>
        <p:spPr>
          <a:xfrm>
            <a:off x="1161187" y="2654637"/>
            <a:ext cx="3384260" cy="400110"/>
          </a:xfrm>
          <a:prstGeom prst="rect">
            <a:avLst/>
          </a:prstGeom>
        </p:spPr>
        <p:txBody>
          <a:bodyPr wrap="none">
            <a:spAutoFit/>
          </a:bodyPr>
          <a:lstStyle/>
          <a:p>
            <a:r>
              <a:rPr lang="en-US" dirty="0"/>
              <a:t>H = max(0, Point * W</a:t>
            </a:r>
            <a:r>
              <a:rPr lang="en-US" baseline="-25000" dirty="0"/>
              <a:t>1</a:t>
            </a:r>
            <a:r>
              <a:rPr lang="en-US" dirty="0"/>
              <a:t> + b</a:t>
            </a:r>
            <a:r>
              <a:rPr lang="en-US" baseline="-25000" dirty="0"/>
              <a:t>1</a:t>
            </a:r>
            <a:r>
              <a:rPr lang="en-US" dirty="0"/>
              <a:t>)</a:t>
            </a:r>
          </a:p>
        </p:txBody>
      </p:sp>
    </p:spTree>
    <p:extLst>
      <p:ext uri="{BB962C8B-B14F-4D97-AF65-F5344CB8AC3E}">
        <p14:creationId xmlns:p14="http://schemas.microsoft.com/office/powerpoint/2010/main" val="1971891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Implement calculation for output layer</a:t>
            </a:r>
          </a:p>
          <a:p>
            <a:pPr marL="0" indent="0">
              <a:buNone/>
            </a:pPr>
            <a:r>
              <a:rPr lang="en-US" dirty="0"/>
              <a:t> </a:t>
            </a:r>
          </a:p>
          <a:p>
            <a:r>
              <a:rPr lang="en-US" altLang="zh-CN" dirty="0"/>
              <a:t>Recall in class</a:t>
            </a:r>
          </a:p>
          <a:p>
            <a:pPr lvl="1"/>
            <a:r>
              <a:rPr lang="en-US" dirty="0"/>
              <a:t> </a:t>
            </a:r>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 3</a:t>
            </a:r>
            <a:endParaRPr lang="en-US" dirty="0"/>
          </a:p>
        </p:txBody>
      </p:sp>
      <p:sp>
        <p:nvSpPr>
          <p:cNvPr id="37" name="Rectangle 36"/>
          <p:cNvSpPr/>
          <p:nvPr/>
        </p:nvSpPr>
        <p:spPr>
          <a:xfrm>
            <a:off x="1161187" y="2654637"/>
            <a:ext cx="1963999" cy="400110"/>
          </a:xfrm>
          <a:prstGeom prst="rect">
            <a:avLst/>
          </a:prstGeom>
        </p:spPr>
        <p:txBody>
          <a:bodyPr wrap="none">
            <a:spAutoFit/>
          </a:bodyPr>
          <a:lstStyle/>
          <a:p>
            <a:r>
              <a:rPr lang="en-US" dirty="0"/>
              <a:t>O = H * W</a:t>
            </a:r>
            <a:r>
              <a:rPr lang="en-US" baseline="-25000" dirty="0"/>
              <a:t>2</a:t>
            </a:r>
            <a:r>
              <a:rPr lang="en-US" dirty="0"/>
              <a:t> + b</a:t>
            </a:r>
            <a:r>
              <a:rPr lang="en-US" baseline="-25000" dirty="0"/>
              <a:t>2</a:t>
            </a:r>
            <a:endParaRPr lang="en-US" dirty="0"/>
          </a:p>
        </p:txBody>
      </p:sp>
    </p:spTree>
    <p:extLst>
      <p:ext uri="{BB962C8B-B14F-4D97-AF65-F5344CB8AC3E}">
        <p14:creationId xmlns:p14="http://schemas.microsoft.com/office/powerpoint/2010/main" val="152294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Please read function </a:t>
            </a:r>
            <a:r>
              <a:rPr lang="en-US" dirty="0" err="1"/>
              <a:t>crossEntropy</a:t>
            </a:r>
            <a:r>
              <a:rPr lang="en-US" dirty="0"/>
              <a:t> and try to understand</a:t>
            </a:r>
          </a:p>
          <a:p>
            <a:pPr marL="355600" lvl="1" indent="0">
              <a:buNone/>
            </a:pPr>
            <a:endParaRPr lang="en-US" dirty="0"/>
          </a:p>
          <a:p>
            <a:pPr marL="0" indent="0">
              <a:buNone/>
            </a:pPr>
            <a:r>
              <a:rPr lang="en-US" dirty="0"/>
              <a:t> </a:t>
            </a:r>
          </a:p>
          <a:p>
            <a:r>
              <a:rPr lang="en-US" dirty="0"/>
              <a:t>Hints</a:t>
            </a:r>
          </a:p>
          <a:p>
            <a:pPr lvl="1"/>
            <a:r>
              <a:rPr lang="en-US" dirty="0"/>
              <a:t>use </a:t>
            </a:r>
            <a:r>
              <a:rPr lang="en-US" dirty="0" err="1"/>
              <a:t>numpy.shape</a:t>
            </a:r>
            <a:r>
              <a:rPr lang="en-US" dirty="0"/>
              <a:t> to check the dimension of each variable</a:t>
            </a:r>
          </a:p>
          <a:p>
            <a:pPr lvl="1"/>
            <a:r>
              <a:rPr lang="en-US" dirty="0"/>
              <a:t>use help to see the doc of </a:t>
            </a:r>
            <a:r>
              <a:rPr lang="en-US" dirty="0" err="1"/>
              <a:t>numpy</a:t>
            </a:r>
            <a:r>
              <a:rPr lang="en-US" dirty="0"/>
              <a:t> lib, </a:t>
            </a:r>
            <a:r>
              <a:rPr lang="en-US" dirty="0" err="1"/>
              <a:t>e.g</a:t>
            </a:r>
            <a:r>
              <a:rPr lang="en-US" dirty="0"/>
              <a:t> help(</a:t>
            </a:r>
            <a:r>
              <a:rPr lang="en-US" dirty="0" err="1"/>
              <a:t>numpy.sum</a:t>
            </a:r>
            <a:r>
              <a:rPr lang="en-US" dirty="0"/>
              <a:t>) </a:t>
            </a:r>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Reading 1</a:t>
            </a:r>
            <a:endParaRPr lang="en-US" dirty="0"/>
          </a:p>
        </p:txBody>
      </p:sp>
      <p:pic>
        <p:nvPicPr>
          <p:cNvPr id="5" name="Picture 4"/>
          <p:cNvPicPr>
            <a:picLocks noChangeAspect="1"/>
          </p:cNvPicPr>
          <p:nvPr/>
        </p:nvPicPr>
        <p:blipFill>
          <a:blip r:embed="rId3"/>
          <a:stretch>
            <a:fillRect/>
          </a:stretch>
        </p:blipFill>
        <p:spPr>
          <a:xfrm>
            <a:off x="8599897" y="1175255"/>
            <a:ext cx="2085975" cy="866775"/>
          </a:xfrm>
          <a:prstGeom prst="rect">
            <a:avLst/>
          </a:prstGeom>
        </p:spPr>
      </p:pic>
    </p:spTree>
    <p:extLst>
      <p:ext uri="{BB962C8B-B14F-4D97-AF65-F5344CB8AC3E}">
        <p14:creationId xmlns:p14="http://schemas.microsoft.com/office/powerpoint/2010/main" val="200033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Implement data loss</a:t>
            </a:r>
          </a:p>
          <a:p>
            <a:pPr marL="0" indent="0">
              <a:buNone/>
            </a:pPr>
            <a:r>
              <a:rPr lang="en-US" dirty="0"/>
              <a:t> </a:t>
            </a:r>
          </a:p>
          <a:p>
            <a:r>
              <a:rPr lang="en-US" altLang="zh-CN" dirty="0"/>
              <a:t>The </a:t>
            </a:r>
            <a:r>
              <a:rPr lang="en-US" altLang="zh-CN" dirty="0" err="1"/>
              <a:t>corss</a:t>
            </a:r>
            <a:r>
              <a:rPr lang="en-US" altLang="zh-CN" dirty="0"/>
              <a:t>-entropy is already calculated by </a:t>
            </a:r>
            <a:r>
              <a:rPr lang="en-US" altLang="zh-CN" dirty="0" err="1"/>
              <a:t>crossEntropy</a:t>
            </a:r>
            <a:r>
              <a:rPr lang="en-US" altLang="zh-CN" dirty="0"/>
              <a:t>, what you need to do is implement the data loss part</a:t>
            </a:r>
          </a:p>
          <a:p>
            <a:pPr marL="355600" lvl="1" indent="0">
              <a:buNone/>
            </a:pPr>
            <a:r>
              <a:rPr lang="en-US" dirty="0"/>
              <a:t> </a:t>
            </a:r>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 4</a:t>
            </a:r>
            <a:endParaRPr lang="en-US" dirty="0"/>
          </a:p>
        </p:txBody>
      </p:sp>
      <p:pic>
        <p:nvPicPr>
          <p:cNvPr id="5" name="Picture 4"/>
          <p:cNvPicPr>
            <a:picLocks noChangeAspect="1"/>
          </p:cNvPicPr>
          <p:nvPr/>
        </p:nvPicPr>
        <p:blipFill>
          <a:blip r:embed="rId3"/>
          <a:stretch>
            <a:fillRect/>
          </a:stretch>
        </p:blipFill>
        <p:spPr>
          <a:xfrm>
            <a:off x="945459" y="3151299"/>
            <a:ext cx="2733675" cy="942975"/>
          </a:xfrm>
          <a:prstGeom prst="rect">
            <a:avLst/>
          </a:prstGeom>
        </p:spPr>
      </p:pic>
      <p:sp>
        <p:nvSpPr>
          <p:cNvPr id="2" name="Rectangle: Rounded Corners 1"/>
          <p:cNvSpPr/>
          <p:nvPr/>
        </p:nvSpPr>
        <p:spPr bwMode="auto">
          <a:xfrm>
            <a:off x="1295400" y="3163998"/>
            <a:ext cx="901700" cy="930275"/>
          </a:xfrm>
          <a:prstGeom prst="round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575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Implement regularization loss</a:t>
            </a:r>
          </a:p>
          <a:p>
            <a:pPr marL="0" indent="0">
              <a:buNone/>
            </a:pPr>
            <a:r>
              <a:rPr lang="en-US" dirty="0"/>
              <a:t> </a:t>
            </a:r>
          </a:p>
          <a:p>
            <a:r>
              <a:rPr lang="en-US" altLang="zh-CN" dirty="0"/>
              <a:t>The </a:t>
            </a:r>
            <a:r>
              <a:rPr lang="en-US" altLang="zh-CN" dirty="0" err="1"/>
              <a:t>corss</a:t>
            </a:r>
            <a:r>
              <a:rPr lang="en-US" altLang="zh-CN" dirty="0"/>
              <a:t>-entropy is already calculated by </a:t>
            </a:r>
            <a:r>
              <a:rPr lang="en-US" altLang="zh-CN" dirty="0" err="1"/>
              <a:t>crossEntropy</a:t>
            </a:r>
            <a:r>
              <a:rPr lang="en-US" altLang="zh-CN" dirty="0"/>
              <a:t>, what you need to do is implement the regularization loss part</a:t>
            </a:r>
          </a:p>
          <a:p>
            <a:pPr marL="355600" lvl="1" indent="0">
              <a:buNone/>
            </a:pPr>
            <a:r>
              <a:rPr lang="en-US" dirty="0"/>
              <a:t> </a:t>
            </a:r>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 5</a:t>
            </a:r>
            <a:endParaRPr lang="en-US" dirty="0"/>
          </a:p>
        </p:txBody>
      </p:sp>
      <p:pic>
        <p:nvPicPr>
          <p:cNvPr id="5" name="Picture 4"/>
          <p:cNvPicPr>
            <a:picLocks noChangeAspect="1"/>
          </p:cNvPicPr>
          <p:nvPr/>
        </p:nvPicPr>
        <p:blipFill>
          <a:blip r:embed="rId3"/>
          <a:stretch>
            <a:fillRect/>
          </a:stretch>
        </p:blipFill>
        <p:spPr>
          <a:xfrm>
            <a:off x="945459" y="3151299"/>
            <a:ext cx="2733675" cy="942975"/>
          </a:xfrm>
          <a:prstGeom prst="rect">
            <a:avLst/>
          </a:prstGeom>
        </p:spPr>
      </p:pic>
      <p:sp>
        <p:nvSpPr>
          <p:cNvPr id="2" name="Rectangle: Rounded Corners 1"/>
          <p:cNvSpPr/>
          <p:nvPr/>
        </p:nvSpPr>
        <p:spPr bwMode="auto">
          <a:xfrm>
            <a:off x="2312296" y="3151299"/>
            <a:ext cx="1366838" cy="930275"/>
          </a:xfrm>
          <a:prstGeom prst="round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02142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24935" y="1417702"/>
                <a:ext cx="11135785" cy="4919238"/>
              </a:xfrm>
            </p:spPr>
            <p:txBody>
              <a:bodyPr/>
              <a:lstStyle/>
              <a:p>
                <a:r>
                  <a:rPr lang="en-US" dirty="0"/>
                  <a:t>Please read function </a:t>
                </a:r>
                <a:r>
                  <a:rPr lang="en-US" dirty="0" err="1"/>
                  <a:t>trainNN</a:t>
                </a:r>
                <a:r>
                  <a:rPr lang="en-US" dirty="0"/>
                  <a:t> and try to understand</a:t>
                </a:r>
              </a:p>
              <a:p>
                <a:pPr lvl="1"/>
                <a:r>
                  <a:rPr lang="en-US" dirty="0"/>
                  <a:t>Backpropagation</a:t>
                </a:r>
              </a:p>
              <a:p>
                <a:pPr lvl="1"/>
                <a14:m>
                  <m:oMath xmlns:m="http://schemas.openxmlformats.org/officeDocument/2006/math">
                    <m:f>
                      <m:fPr>
                        <m:ctrlPr>
                          <a:rPr lang="en-US" i="1">
                            <a:latin typeface="Cambria Math"/>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𝑑𝐿𝑖</m:t>
                        </m:r>
                      </m:num>
                      <m:den>
                        <m:r>
                          <a:rPr lang="en-US" i="1">
                            <a:latin typeface="Cambria Math" panose="02040503050406030204" pitchFamily="18" charset="0"/>
                            <a:ea typeface="Cambria Math" panose="02040503050406030204" pitchFamily="18" charset="0"/>
                          </a:rPr>
                          <m:t>𝑑𝑓</m:t>
                        </m:r>
                        <m:r>
                          <a:rPr lang="en-US" i="1" baseline="-25000">
                            <a:latin typeface="Cambria Math" panose="02040503050406030204" pitchFamily="18" charset="0"/>
                            <a:ea typeface="Cambria Math" panose="02040503050406030204" pitchFamily="18" charset="0"/>
                          </a:rPr>
                          <m:t>𝑘</m:t>
                        </m:r>
                      </m:den>
                    </m:f>
                  </m:oMath>
                </a14:m>
                <a:r>
                  <a:rPr lang="en-US" dirty="0"/>
                  <a:t>  </a:t>
                </a:r>
                <a:r>
                  <a:rPr lang="en-US" dirty="0">
                    <a:hlinkClick r:id="rId3"/>
                  </a:rPr>
                  <a:t>http://blog.csdn.net/yc461515457/article/details/51924604</a:t>
                </a:r>
                <a:endParaRPr lang="en-US" dirty="0"/>
              </a:p>
              <a:p>
                <a:pPr lvl="1"/>
                <a:endParaRPr lang="en-US" dirty="0"/>
              </a:p>
              <a:p>
                <a:pPr marL="0" indent="0">
                  <a:buNone/>
                </a:pPr>
                <a:r>
                  <a:rPr lang="en-US" dirty="0"/>
                  <a:t> </a:t>
                </a:r>
              </a:p>
              <a:p>
                <a:pPr marL="355600" lvl="1" indent="0">
                  <a:buNone/>
                </a:pPr>
                <a:endParaRPr lang="en-US" dirty="0"/>
              </a:p>
              <a:p>
                <a:pPr lvl="1"/>
                <a:endParaRPr lang="en-US" dirty="0"/>
              </a:p>
              <a:p>
                <a:endParaRPr lang="en-US" dirty="0"/>
              </a:p>
              <a:p>
                <a:endParaRPr lang="en-US" sz="2000" dirty="0"/>
              </a:p>
              <a:p>
                <a:pPr lvl="1"/>
                <a:endParaRPr lang="en-US" sz="16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24935" y="1417702"/>
                <a:ext cx="11135785" cy="4919238"/>
              </a:xfrm>
              <a:blipFill>
                <a:blip r:embed="rId4"/>
                <a:stretch>
                  <a:fillRect l="-930" t="-1859"/>
                </a:stretch>
              </a:blipFill>
            </p:spPr>
            <p:txBody>
              <a:bodyPr/>
              <a:lstStyle/>
              <a:p>
                <a:r>
                  <a:rPr lang="en-US">
                    <a:noFill/>
                  </a:rPr>
                  <a:t> </a:t>
                </a:r>
              </a:p>
            </p:txBody>
          </p:sp>
        </mc:Fallback>
      </mc:AlternateContent>
      <p:sp>
        <p:nvSpPr>
          <p:cNvPr id="7171" name="Title 1"/>
          <p:cNvSpPr>
            <a:spLocks noGrp="1"/>
          </p:cNvSpPr>
          <p:nvPr>
            <p:ph type="title"/>
          </p:nvPr>
        </p:nvSpPr>
        <p:spPr/>
        <p:txBody>
          <a:bodyPr/>
          <a:lstStyle/>
          <a:p>
            <a:r>
              <a:rPr lang="sv-SE" dirty="0"/>
              <a:t>Reading 2</a:t>
            </a:r>
            <a:endParaRPr lang="en-US" dirty="0"/>
          </a:p>
        </p:txBody>
      </p:sp>
    </p:spTree>
    <p:extLst>
      <p:ext uri="{BB962C8B-B14F-4D97-AF65-F5344CB8AC3E}">
        <p14:creationId xmlns:p14="http://schemas.microsoft.com/office/powerpoint/2010/main" val="2328733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a:t>Adjust training parameters to see the impact on loss and accuracy</a:t>
            </a:r>
          </a:p>
          <a:p>
            <a:pPr lvl="1"/>
            <a:r>
              <a:rPr lang="en-US" dirty="0"/>
              <a:t>h, </a:t>
            </a:r>
            <a:r>
              <a:rPr lang="en-US" dirty="0" err="1"/>
              <a:t>hidden_layer</a:t>
            </a:r>
            <a:r>
              <a:rPr lang="en-US" dirty="0"/>
              <a:t> size</a:t>
            </a:r>
          </a:p>
          <a:p>
            <a:pPr lvl="1"/>
            <a:r>
              <a:rPr lang="en-US" dirty="0" err="1"/>
              <a:t>step_size</a:t>
            </a:r>
            <a:r>
              <a:rPr lang="en-US" dirty="0"/>
              <a:t>, training step A.K.A learning rate</a:t>
            </a:r>
          </a:p>
          <a:p>
            <a:pPr lvl="1"/>
            <a:r>
              <a:rPr lang="en-US" dirty="0" err="1"/>
              <a:t>reg</a:t>
            </a:r>
            <a:r>
              <a:rPr lang="en-US" dirty="0"/>
              <a:t>, regularization </a:t>
            </a:r>
          </a:p>
          <a:p>
            <a:pPr marL="355600" lvl="1" indent="0">
              <a:buNone/>
            </a:pPr>
            <a:r>
              <a:rPr lang="en-US" dirty="0"/>
              <a:t> </a:t>
            </a:r>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a:t>Exercise 6(optional)</a:t>
            </a:r>
            <a:endParaRPr lang="en-US" dirty="0"/>
          </a:p>
        </p:txBody>
      </p:sp>
    </p:spTree>
    <p:extLst>
      <p:ext uri="{BB962C8B-B14F-4D97-AF65-F5344CB8AC3E}">
        <p14:creationId xmlns:p14="http://schemas.microsoft.com/office/powerpoint/2010/main" val="2635644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307687"/>
            <a:ext cx="11135785" cy="4919238"/>
          </a:xfrm>
        </p:spPr>
        <p:txBody>
          <a:bodyPr/>
          <a:lstStyle/>
          <a:p>
            <a:r>
              <a:rPr lang="en-US" dirty="0" smtClean="0"/>
              <a:t>Database of handwritten digits</a:t>
            </a:r>
            <a:endParaRPr lang="en-US" dirty="0"/>
          </a:p>
          <a:p>
            <a:pPr lvl="1"/>
            <a:r>
              <a:rPr lang="en-US" dirty="0">
                <a:hlinkClick r:id="rId3"/>
              </a:rPr>
              <a:t>http://yann.lecun.com/exdb/mnist</a:t>
            </a:r>
            <a:r>
              <a:rPr lang="en-US" dirty="0" smtClean="0">
                <a:hlinkClick r:id="rId3"/>
              </a:rPr>
              <a:t>/</a:t>
            </a:r>
            <a:endParaRPr lang="en-US" dirty="0" smtClean="0"/>
          </a:p>
          <a:p>
            <a:pPr lvl="1"/>
            <a:r>
              <a:rPr lang="en-US" dirty="0" smtClean="0"/>
              <a:t>28 * 28 pixels, </a:t>
            </a:r>
            <a:r>
              <a:rPr lang="en-US" dirty="0" err="1" smtClean="0"/>
              <a:t>bilevel</a:t>
            </a:r>
            <a:r>
              <a:rPr lang="en-US" dirty="0" smtClean="0"/>
              <a:t>(black and white) image</a:t>
            </a:r>
          </a:p>
          <a:p>
            <a:pPr lvl="1"/>
            <a:r>
              <a:rPr lang="en-US" dirty="0" smtClean="0"/>
              <a:t>10 classes</a:t>
            </a:r>
            <a:endParaRPr lang="en-US" dirty="0"/>
          </a:p>
          <a:p>
            <a:pPr marL="355600" lvl="1" indent="0">
              <a:buNone/>
            </a:pPr>
            <a:r>
              <a:rPr lang="en-US" dirty="0" smtClean="0"/>
              <a:t> </a:t>
            </a:r>
            <a:endParaRPr lang="en-US" dirty="0"/>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smtClean="0"/>
              <a:t>Mnist data</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2828564"/>
            <a:ext cx="55626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80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417702"/>
            <a:ext cx="11135785" cy="4919238"/>
          </a:xfrm>
        </p:spPr>
        <p:txBody>
          <a:bodyPr/>
          <a:lstStyle/>
          <a:p>
            <a:r>
              <a:rPr lang="en-US" dirty="0" smtClean="0"/>
              <a:t>Database of labeled tiny image</a:t>
            </a:r>
            <a:endParaRPr lang="en-US" dirty="0"/>
          </a:p>
          <a:p>
            <a:pPr lvl="1"/>
            <a:r>
              <a:rPr lang="en-US" dirty="0">
                <a:hlinkClick r:id="rId3"/>
              </a:rPr>
              <a:t>http://www.cs.toronto.edu/~</a:t>
            </a:r>
            <a:r>
              <a:rPr lang="en-US" dirty="0" smtClean="0">
                <a:hlinkClick r:id="rId3"/>
              </a:rPr>
              <a:t>kriz/cifar.html</a:t>
            </a:r>
            <a:endParaRPr lang="en-US" dirty="0" smtClean="0"/>
          </a:p>
          <a:p>
            <a:pPr lvl="1"/>
            <a:r>
              <a:rPr lang="en-US" dirty="0" smtClean="0"/>
              <a:t>32 * 32 * 3 pixels, RGB image</a:t>
            </a:r>
          </a:p>
          <a:p>
            <a:pPr lvl="1"/>
            <a:r>
              <a:rPr lang="en-US" dirty="0" smtClean="0"/>
              <a:t>10 classes</a:t>
            </a:r>
            <a:endParaRPr lang="en-US" dirty="0"/>
          </a:p>
          <a:p>
            <a:pPr marL="355600" lvl="1" indent="0">
              <a:buNone/>
            </a:pPr>
            <a:r>
              <a:rPr lang="en-US" dirty="0" smtClean="0"/>
              <a:t> </a:t>
            </a:r>
            <a:endParaRPr lang="en-US" dirty="0"/>
          </a:p>
          <a:p>
            <a:endParaRPr lang="en-US" dirty="0"/>
          </a:p>
          <a:p>
            <a:pPr marL="0" indent="0">
              <a:buNone/>
            </a:pPr>
            <a:endParaRPr lang="en-US" dirty="0"/>
          </a:p>
          <a:p>
            <a:endParaRPr lang="en-US" dirty="0"/>
          </a:p>
          <a:p>
            <a:pPr marL="355600" lvl="1" indent="0">
              <a:buNone/>
            </a:pPr>
            <a:endParaRPr lang="en-US" dirty="0"/>
          </a:p>
          <a:p>
            <a:pPr lvl="1"/>
            <a:endParaRPr lang="en-US" dirty="0"/>
          </a:p>
          <a:p>
            <a:endParaRPr lang="en-US" dirty="0"/>
          </a:p>
          <a:p>
            <a:endParaRPr lang="en-US" sz="2000" dirty="0"/>
          </a:p>
          <a:p>
            <a:pPr lvl="1"/>
            <a:endParaRPr lang="en-US" sz="1600" dirty="0"/>
          </a:p>
        </p:txBody>
      </p:sp>
      <p:sp>
        <p:nvSpPr>
          <p:cNvPr id="7171" name="Title 1"/>
          <p:cNvSpPr>
            <a:spLocks noGrp="1"/>
          </p:cNvSpPr>
          <p:nvPr>
            <p:ph type="title"/>
          </p:nvPr>
        </p:nvSpPr>
        <p:spPr/>
        <p:txBody>
          <a:bodyPr/>
          <a:lstStyle/>
          <a:p>
            <a:r>
              <a:rPr lang="sv-SE" dirty="0" smtClean="0"/>
              <a:t>CIFAR-10 DATA</a:t>
            </a:r>
            <a:endParaRPr 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2965090"/>
            <a:ext cx="45720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246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a:t>
            </a:r>
            <a:r>
              <a:rPr lang="zh-CN" altLang="en-US" dirty="0"/>
              <a:t/>
            </a:r>
            <a:br>
              <a:rPr lang="zh-CN" altLang="en-US" dirty="0"/>
            </a:br>
            <a:r>
              <a:rPr lang="en-US" dirty="0" smtClean="0"/>
              <a:t>Neural </a:t>
            </a:r>
            <a:r>
              <a:rPr lang="en-US" dirty="0"/>
              <a:t>network</a:t>
            </a:r>
          </a:p>
        </p:txBody>
      </p:sp>
      <p:sp>
        <p:nvSpPr>
          <p:cNvPr id="9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err="1" smtClean="0"/>
              <a:t>Backgroud</a:t>
            </a:r>
            <a:endParaRPr lang="en-US" altLang="zh-CN" sz="2000" dirty="0" smtClean="0"/>
          </a:p>
          <a:p>
            <a:pPr lvl="1"/>
            <a:r>
              <a:rPr lang="en-US" altLang="zh-CN" sz="1600" dirty="0"/>
              <a:t>Regular Neural Nets don’t scale well to full </a:t>
            </a:r>
            <a:r>
              <a:rPr lang="en-US" altLang="zh-CN" sz="1600" dirty="0" smtClean="0"/>
              <a:t>images(e.g</a:t>
            </a:r>
            <a:r>
              <a:rPr lang="en-US" altLang="zh-CN" sz="1600" dirty="0"/>
              <a:t>. 200x200x3, would lead to neurons that have 200*200*3 = 120,000 weights</a:t>
            </a:r>
            <a:r>
              <a:rPr lang="en-US" altLang="zh-CN" sz="1600" dirty="0" smtClean="0"/>
              <a:t>)</a:t>
            </a:r>
            <a:endParaRPr lang="en-US" altLang="zh-CN" sz="1600" dirty="0"/>
          </a:p>
          <a:p>
            <a:endParaRPr lang="en-US" altLang="zh-CN" sz="2000" dirty="0" smtClean="0"/>
          </a:p>
          <a:p>
            <a:r>
              <a:rPr lang="en-US" altLang="zh-CN" sz="2000" dirty="0" err="1" smtClean="0"/>
              <a:t>ConvNet</a:t>
            </a:r>
            <a:endParaRPr lang="en-US" altLang="zh-CN" sz="2000" dirty="0" smtClean="0"/>
          </a:p>
          <a:p>
            <a:pPr lvl="1"/>
            <a:r>
              <a:rPr lang="en-US" altLang="zh-CN" sz="1600" dirty="0" smtClean="0"/>
              <a:t>make the explicit assumption that the inputs are images</a:t>
            </a:r>
          </a:p>
          <a:p>
            <a:pPr lvl="1"/>
            <a:r>
              <a:rPr lang="en-US" altLang="zh-CN" sz="1400" dirty="0" smtClean="0"/>
              <a:t>neurons </a:t>
            </a:r>
            <a:r>
              <a:rPr lang="en-US" altLang="zh-CN" sz="1400" dirty="0"/>
              <a:t>arranged in 3 dimensions: </a:t>
            </a:r>
            <a:r>
              <a:rPr lang="en-US" altLang="zh-CN" sz="1400" b="1" dirty="0"/>
              <a:t>width, height, depth</a:t>
            </a:r>
            <a:r>
              <a:rPr lang="en-US" altLang="zh-CN" sz="1400" dirty="0" smtClean="0"/>
              <a:t>.</a:t>
            </a:r>
          </a:p>
          <a:p>
            <a:pPr lvl="1"/>
            <a:r>
              <a:rPr lang="en-US" altLang="zh-CN" sz="1400" dirty="0"/>
              <a:t>the neurons in a layer will only be connected to a small region of the layer before it</a:t>
            </a:r>
            <a:endParaRPr lang="en-US" sz="1400" dirty="0"/>
          </a:p>
          <a:p>
            <a:endParaRPr lang="en-US" sz="2000" dirty="0" smtClean="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3949700"/>
            <a:ext cx="4968875" cy="2437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275" y="4064000"/>
            <a:ext cx="54197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63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4935" y="1525280"/>
            <a:ext cx="11135785" cy="4919238"/>
          </a:xfrm>
        </p:spPr>
        <p:txBody>
          <a:bodyPr/>
          <a:lstStyle/>
          <a:p>
            <a:r>
              <a:rPr lang="en-US" sz="2000" dirty="0"/>
              <a:t>Why:</a:t>
            </a:r>
          </a:p>
          <a:p>
            <a:pPr lvl="1"/>
            <a:r>
              <a:rPr lang="en-US" sz="1800" dirty="0"/>
              <a:t>Vast amounts of data, changing environments</a:t>
            </a:r>
          </a:p>
          <a:p>
            <a:pPr lvl="1"/>
            <a:r>
              <a:rPr lang="en-US" sz="1800" dirty="0"/>
              <a:t>Difficult to capture all variations manually and timely</a:t>
            </a:r>
          </a:p>
          <a:p>
            <a:pPr lvl="1"/>
            <a:endParaRPr lang="en-US" sz="1800" dirty="0"/>
          </a:p>
          <a:p>
            <a:r>
              <a:rPr lang="en-US" sz="2000" dirty="0"/>
              <a:t>What: </a:t>
            </a:r>
          </a:p>
          <a:p>
            <a:pPr lvl="1"/>
            <a:r>
              <a:rPr lang="en-US" sz="1800" dirty="0"/>
              <a:t>Web page ranking, Movie recommendations, ..</a:t>
            </a:r>
          </a:p>
          <a:p>
            <a:pPr lvl="1"/>
            <a:r>
              <a:rPr lang="en-US" sz="1800" dirty="0"/>
              <a:t>Autonomous vehicles (e.g. helicopters), Robotics, …</a:t>
            </a:r>
          </a:p>
          <a:p>
            <a:pPr lvl="1"/>
            <a:r>
              <a:rPr lang="en-US" sz="1800" dirty="0"/>
              <a:t>Network traffic classification, Intrusion detection, …</a:t>
            </a:r>
          </a:p>
          <a:p>
            <a:pPr lvl="1"/>
            <a:r>
              <a:rPr lang="en-US" sz="1800" dirty="0"/>
              <a:t>Smart networks, 50 billion devices, services</a:t>
            </a:r>
          </a:p>
          <a:p>
            <a:pPr lvl="1"/>
            <a:endParaRPr lang="en-US" sz="1800" dirty="0"/>
          </a:p>
          <a:p>
            <a:pPr>
              <a:lnSpc>
                <a:spcPct val="90000"/>
              </a:lnSpc>
              <a:spcBef>
                <a:spcPts val="1200"/>
              </a:spcBef>
            </a:pPr>
            <a:r>
              <a:rPr lang="en-US" altLang="en-US" sz="2000" dirty="0"/>
              <a:t>When:</a:t>
            </a:r>
          </a:p>
          <a:p>
            <a:pPr lvl="1">
              <a:lnSpc>
                <a:spcPct val="90000"/>
              </a:lnSpc>
            </a:pPr>
            <a:r>
              <a:rPr lang="en-US" altLang="en-US" sz="1800" dirty="0"/>
              <a:t>Human expertise does not exist.</a:t>
            </a:r>
          </a:p>
          <a:p>
            <a:pPr lvl="1">
              <a:lnSpc>
                <a:spcPct val="90000"/>
              </a:lnSpc>
            </a:pPr>
            <a:r>
              <a:rPr lang="en-US" altLang="en-US" sz="1800" dirty="0"/>
              <a:t>Humans are unable to explain their expertise.</a:t>
            </a:r>
          </a:p>
          <a:p>
            <a:pPr lvl="1">
              <a:lnSpc>
                <a:spcPct val="90000"/>
              </a:lnSpc>
            </a:pPr>
            <a:r>
              <a:rPr lang="en-US" altLang="en-US" sz="1800" dirty="0"/>
              <a:t>Solution needs to be adapted to particular cases or change in time.</a:t>
            </a:r>
          </a:p>
          <a:p>
            <a:pPr lvl="1">
              <a:lnSpc>
                <a:spcPct val="90000"/>
              </a:lnSpc>
            </a:pPr>
            <a:r>
              <a:rPr lang="en-US" altLang="en-US" sz="1800" dirty="0"/>
              <a:t>Solutions highly complex, multi dimensional, unknown correlations.</a:t>
            </a:r>
            <a:endParaRPr lang="en-US" sz="1800" dirty="0"/>
          </a:p>
        </p:txBody>
      </p:sp>
      <p:sp>
        <p:nvSpPr>
          <p:cNvPr id="7171" name="Title 1"/>
          <p:cNvSpPr>
            <a:spLocks noGrp="1"/>
          </p:cNvSpPr>
          <p:nvPr>
            <p:ph type="title"/>
          </p:nvPr>
        </p:nvSpPr>
        <p:spPr/>
        <p:txBody>
          <a:bodyPr/>
          <a:lstStyle/>
          <a:p>
            <a:r>
              <a:rPr lang="en-US" dirty="0"/>
              <a:t>Machine Learning</a:t>
            </a:r>
          </a:p>
        </p:txBody>
      </p:sp>
      <p:sp>
        <p:nvSpPr>
          <p:cNvPr id="6" name="TextBox 5"/>
          <p:cNvSpPr txBox="1"/>
          <p:nvPr/>
        </p:nvSpPr>
        <p:spPr>
          <a:xfrm>
            <a:off x="9648616" y="1261213"/>
            <a:ext cx="1112385" cy="296610"/>
          </a:xfrm>
          <a:prstGeom prst="rect">
            <a:avLst/>
          </a:prstGeom>
          <a:noFill/>
        </p:spPr>
        <p:txBody>
          <a:bodyPr wrap="none" rtlCol="0">
            <a:spAutoFit/>
          </a:bodyPr>
          <a:lstStyle/>
          <a:p>
            <a:r>
              <a:rPr lang="en-US" dirty="0"/>
              <a:t>50B Devices</a:t>
            </a:r>
          </a:p>
        </p:txBody>
      </p:sp>
      <p:sp>
        <p:nvSpPr>
          <p:cNvPr id="7" name="Freeform 6"/>
          <p:cNvSpPr>
            <a:spLocks noChangeAspect="1" noEditPoints="1"/>
          </p:cNvSpPr>
          <p:nvPr/>
        </p:nvSpPr>
        <p:spPr bwMode="auto">
          <a:xfrm>
            <a:off x="10936774" y="1786465"/>
            <a:ext cx="437922" cy="460215"/>
          </a:xfrm>
          <a:custGeom>
            <a:avLst/>
            <a:gdLst>
              <a:gd name="T0" fmla="*/ 1635728 w 479"/>
              <a:gd name="T1" fmla="*/ 513551 h 465"/>
              <a:gd name="T2" fmla="*/ 1185528 w 479"/>
              <a:gd name="T3" fmla="*/ 0 h 465"/>
              <a:gd name="T4" fmla="*/ 1185528 w 479"/>
              <a:gd name="T5" fmla="*/ 348615 h 465"/>
              <a:gd name="T6" fmla="*/ 1376863 w 479"/>
              <a:gd name="T7" fmla="*/ 543540 h 465"/>
              <a:gd name="T8" fmla="*/ 1155514 w 479"/>
              <a:gd name="T9" fmla="*/ 318627 h 465"/>
              <a:gd name="T10" fmla="*/ 1185528 w 479"/>
              <a:gd name="T11" fmla="*/ 206170 h 465"/>
              <a:gd name="T12" fmla="*/ 1553191 w 479"/>
              <a:gd name="T13" fmla="*/ 513551 h 465"/>
              <a:gd name="T14" fmla="*/ 1185528 w 479"/>
              <a:gd name="T15" fmla="*/ 206170 h 465"/>
              <a:gd name="T16" fmla="*/ 937918 w 479"/>
              <a:gd name="T17" fmla="*/ 832178 h 465"/>
              <a:gd name="T18" fmla="*/ 754086 w 479"/>
              <a:gd name="T19" fmla="*/ 697230 h 465"/>
              <a:gd name="T20" fmla="*/ 862884 w 479"/>
              <a:gd name="T21" fmla="*/ 805938 h 465"/>
              <a:gd name="T22" fmla="*/ 754086 w 479"/>
              <a:gd name="T23" fmla="*/ 892155 h 465"/>
              <a:gd name="T24" fmla="*/ 667797 w 479"/>
              <a:gd name="T25" fmla="*/ 1000862 h 465"/>
              <a:gd name="T26" fmla="*/ 558999 w 479"/>
              <a:gd name="T27" fmla="*/ 892155 h 465"/>
              <a:gd name="T28" fmla="*/ 558999 w 479"/>
              <a:gd name="T29" fmla="*/ 768452 h 465"/>
              <a:gd name="T30" fmla="*/ 667797 w 479"/>
              <a:gd name="T31" fmla="*/ 659745 h 465"/>
              <a:gd name="T32" fmla="*/ 1755782 w 479"/>
              <a:gd name="T33" fmla="*/ 1394460 h 465"/>
              <a:gd name="T34" fmla="*/ 1515675 w 479"/>
              <a:gd name="T35" fmla="*/ 1386963 h 465"/>
              <a:gd name="T36" fmla="*/ 1650735 w 479"/>
              <a:gd name="T37" fmla="*/ 1158301 h 465"/>
              <a:gd name="T38" fmla="*/ 1545688 w 479"/>
              <a:gd name="T39" fmla="*/ 1128313 h 465"/>
              <a:gd name="T40" fmla="*/ 1500668 w 479"/>
              <a:gd name="T41" fmla="*/ 1034599 h 465"/>
              <a:gd name="T42" fmla="*/ 1294326 w 479"/>
              <a:gd name="T43" fmla="*/ 1068336 h 465"/>
              <a:gd name="T44" fmla="*/ 1159266 w 479"/>
              <a:gd name="T45" fmla="*/ 708476 h 465"/>
              <a:gd name="T46" fmla="*/ 1129253 w 479"/>
              <a:gd name="T47" fmla="*/ 1117067 h 465"/>
              <a:gd name="T48" fmla="*/ 255114 w 479"/>
              <a:gd name="T49" fmla="*/ 1117067 h 465"/>
              <a:gd name="T50" fmla="*/ 1117998 w 479"/>
              <a:gd name="T51" fmla="*/ 532294 h 465"/>
              <a:gd name="T52" fmla="*/ 1159266 w 479"/>
              <a:gd name="T53" fmla="*/ 648499 h 465"/>
              <a:gd name="T54" fmla="*/ 1117998 w 479"/>
              <a:gd name="T55" fmla="*/ 472317 h 465"/>
              <a:gd name="T56" fmla="*/ 814112 w 479"/>
              <a:gd name="T57" fmla="*/ 382352 h 465"/>
              <a:gd name="T58" fmla="*/ 498972 w 479"/>
              <a:gd name="T59" fmla="*/ 472317 h 465"/>
              <a:gd name="T60" fmla="*/ 195087 w 479"/>
              <a:gd name="T61" fmla="*/ 1117067 h 465"/>
              <a:gd name="T62" fmla="*/ 1189279 w 479"/>
              <a:gd name="T63" fmla="*/ 1117067 h 465"/>
              <a:gd name="T64" fmla="*/ 1298078 w 479"/>
              <a:gd name="T65" fmla="*/ 1128313 h 465"/>
              <a:gd name="T66" fmla="*/ 1170521 w 479"/>
              <a:gd name="T67" fmla="*/ 1311992 h 465"/>
              <a:gd name="T68" fmla="*/ 1380615 w 479"/>
              <a:gd name="T69" fmla="*/ 1300746 h 465"/>
              <a:gd name="T70" fmla="*/ 1526930 w 479"/>
              <a:gd name="T71" fmla="*/ 1289501 h 465"/>
              <a:gd name="T72" fmla="*/ 1406876 w 479"/>
              <a:gd name="T73" fmla="*/ 1491922 h 465"/>
              <a:gd name="T74" fmla="*/ 1598211 w 479"/>
              <a:gd name="T75" fmla="*/ 1420700 h 465"/>
              <a:gd name="T76" fmla="*/ 1669493 w 479"/>
              <a:gd name="T77" fmla="*/ 1589385 h 465"/>
              <a:gd name="T78" fmla="*/ 1035461 w 479"/>
              <a:gd name="T79" fmla="*/ 1566893 h 465"/>
              <a:gd name="T80" fmla="*/ 742831 w 479"/>
              <a:gd name="T81" fmla="*/ 1285752 h 465"/>
              <a:gd name="T82" fmla="*/ 60027 w 479"/>
              <a:gd name="T83" fmla="*/ 1345729 h 465"/>
              <a:gd name="T84" fmla="*/ 60027 w 479"/>
              <a:gd name="T85" fmla="*/ 1683098 h 465"/>
              <a:gd name="T86" fmla="*/ 742831 w 479"/>
              <a:gd name="T87" fmla="*/ 1743075 h 465"/>
              <a:gd name="T88" fmla="*/ 1001696 w 479"/>
              <a:gd name="T89" fmla="*/ 1615624 h 465"/>
              <a:gd name="T90" fmla="*/ 1343098 w 479"/>
              <a:gd name="T91" fmla="*/ 1739326 h 465"/>
              <a:gd name="T92" fmla="*/ 1755782 w 479"/>
              <a:gd name="T93" fmla="*/ 1394460 h 465"/>
              <a:gd name="T94" fmla="*/ 814112 w 479"/>
              <a:gd name="T95" fmla="*/ 442329 h 465"/>
              <a:gd name="T96" fmla="*/ 558999 w 479"/>
              <a:gd name="T97" fmla="*/ 472317 h 465"/>
              <a:gd name="T98" fmla="*/ 168825 w 479"/>
              <a:gd name="T99" fmla="*/ 1638116 h 465"/>
              <a:gd name="T100" fmla="*/ 101295 w 479"/>
              <a:gd name="T101" fmla="*/ 1563145 h 465"/>
              <a:gd name="T102" fmla="*/ 187584 w 479"/>
              <a:gd name="T103" fmla="*/ 1563145 h 465"/>
              <a:gd name="T104" fmla="*/ 168825 w 479"/>
              <a:gd name="T105" fmla="*/ 1484425 h 465"/>
              <a:gd name="T106" fmla="*/ 101295 w 479"/>
              <a:gd name="T107" fmla="*/ 1409454 h 465"/>
              <a:gd name="T108" fmla="*/ 187584 w 479"/>
              <a:gd name="T109" fmla="*/ 1409454 h 465"/>
              <a:gd name="T110" fmla="*/ 772844 w 479"/>
              <a:gd name="T111" fmla="*/ 1503168 h 465"/>
              <a:gd name="T112" fmla="*/ 742831 w 479"/>
              <a:gd name="T113" fmla="*/ 1683098 h 465"/>
              <a:gd name="T114" fmla="*/ 255114 w 479"/>
              <a:gd name="T115" fmla="*/ 1375717 h 465"/>
              <a:gd name="T116" fmla="*/ 772844 w 479"/>
              <a:gd name="T117" fmla="*/ 1375717 h 4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79" h="465">
                <a:moveTo>
                  <a:pt x="316" y="16"/>
                </a:moveTo>
                <a:cubicBezTo>
                  <a:pt x="316" y="16"/>
                  <a:pt x="316" y="16"/>
                  <a:pt x="316" y="16"/>
                </a:cubicBezTo>
                <a:cubicBezTo>
                  <a:pt x="382" y="17"/>
                  <a:pt x="436" y="70"/>
                  <a:pt x="436" y="137"/>
                </a:cubicBezTo>
                <a:cubicBezTo>
                  <a:pt x="436" y="141"/>
                  <a:pt x="440" y="145"/>
                  <a:pt x="444" y="145"/>
                </a:cubicBezTo>
                <a:cubicBezTo>
                  <a:pt x="448" y="145"/>
                  <a:pt x="452" y="141"/>
                  <a:pt x="452" y="137"/>
                </a:cubicBezTo>
                <a:cubicBezTo>
                  <a:pt x="452" y="62"/>
                  <a:pt x="391" y="0"/>
                  <a:pt x="316" y="0"/>
                </a:cubicBezTo>
                <a:cubicBezTo>
                  <a:pt x="311" y="0"/>
                  <a:pt x="308" y="4"/>
                  <a:pt x="308" y="8"/>
                </a:cubicBezTo>
                <a:cubicBezTo>
                  <a:pt x="308" y="13"/>
                  <a:pt x="311" y="16"/>
                  <a:pt x="316" y="16"/>
                </a:cubicBezTo>
                <a:close/>
                <a:moveTo>
                  <a:pt x="316" y="93"/>
                </a:moveTo>
                <a:cubicBezTo>
                  <a:pt x="316" y="93"/>
                  <a:pt x="316" y="93"/>
                  <a:pt x="316" y="93"/>
                </a:cubicBezTo>
                <a:cubicBezTo>
                  <a:pt x="340" y="93"/>
                  <a:pt x="359" y="113"/>
                  <a:pt x="359" y="137"/>
                </a:cubicBezTo>
                <a:cubicBezTo>
                  <a:pt x="359" y="141"/>
                  <a:pt x="363" y="145"/>
                  <a:pt x="367" y="145"/>
                </a:cubicBezTo>
                <a:cubicBezTo>
                  <a:pt x="371" y="145"/>
                  <a:pt x="375" y="141"/>
                  <a:pt x="375" y="137"/>
                </a:cubicBezTo>
                <a:cubicBezTo>
                  <a:pt x="375" y="104"/>
                  <a:pt x="348" y="77"/>
                  <a:pt x="316" y="77"/>
                </a:cubicBezTo>
                <a:cubicBezTo>
                  <a:pt x="311" y="77"/>
                  <a:pt x="308" y="81"/>
                  <a:pt x="308" y="85"/>
                </a:cubicBezTo>
                <a:cubicBezTo>
                  <a:pt x="308" y="90"/>
                  <a:pt x="311" y="93"/>
                  <a:pt x="316" y="93"/>
                </a:cubicBezTo>
                <a:close/>
                <a:moveTo>
                  <a:pt x="316" y="55"/>
                </a:moveTo>
                <a:cubicBezTo>
                  <a:pt x="316" y="55"/>
                  <a:pt x="316" y="55"/>
                  <a:pt x="316" y="55"/>
                </a:cubicBezTo>
                <a:cubicBezTo>
                  <a:pt x="361" y="55"/>
                  <a:pt x="397" y="92"/>
                  <a:pt x="398" y="137"/>
                </a:cubicBezTo>
                <a:cubicBezTo>
                  <a:pt x="398" y="141"/>
                  <a:pt x="401" y="145"/>
                  <a:pt x="406" y="145"/>
                </a:cubicBezTo>
                <a:cubicBezTo>
                  <a:pt x="410" y="145"/>
                  <a:pt x="414" y="141"/>
                  <a:pt x="414" y="137"/>
                </a:cubicBezTo>
                <a:cubicBezTo>
                  <a:pt x="414" y="83"/>
                  <a:pt x="370" y="39"/>
                  <a:pt x="316" y="39"/>
                </a:cubicBezTo>
                <a:cubicBezTo>
                  <a:pt x="311" y="39"/>
                  <a:pt x="308" y="43"/>
                  <a:pt x="308" y="47"/>
                </a:cubicBezTo>
                <a:cubicBezTo>
                  <a:pt x="308" y="51"/>
                  <a:pt x="311" y="55"/>
                  <a:pt x="316" y="55"/>
                </a:cubicBezTo>
                <a:close/>
                <a:moveTo>
                  <a:pt x="119" y="222"/>
                </a:moveTo>
                <a:cubicBezTo>
                  <a:pt x="119" y="258"/>
                  <a:pt x="148" y="287"/>
                  <a:pt x="184" y="287"/>
                </a:cubicBezTo>
                <a:cubicBezTo>
                  <a:pt x="221" y="287"/>
                  <a:pt x="250" y="258"/>
                  <a:pt x="250" y="222"/>
                </a:cubicBezTo>
                <a:cubicBezTo>
                  <a:pt x="250" y="185"/>
                  <a:pt x="221" y="156"/>
                  <a:pt x="184" y="156"/>
                </a:cubicBezTo>
                <a:cubicBezTo>
                  <a:pt x="148" y="156"/>
                  <a:pt x="119" y="185"/>
                  <a:pt x="119" y="222"/>
                </a:cubicBezTo>
                <a:close/>
                <a:moveTo>
                  <a:pt x="201" y="186"/>
                </a:moveTo>
                <a:cubicBezTo>
                  <a:pt x="201" y="205"/>
                  <a:pt x="201" y="205"/>
                  <a:pt x="201" y="205"/>
                </a:cubicBezTo>
                <a:cubicBezTo>
                  <a:pt x="220" y="205"/>
                  <a:pt x="220" y="205"/>
                  <a:pt x="220" y="205"/>
                </a:cubicBezTo>
                <a:cubicBezTo>
                  <a:pt x="225" y="205"/>
                  <a:pt x="230" y="210"/>
                  <a:pt x="230" y="215"/>
                </a:cubicBezTo>
                <a:cubicBezTo>
                  <a:pt x="230" y="228"/>
                  <a:pt x="230" y="228"/>
                  <a:pt x="230" y="228"/>
                </a:cubicBezTo>
                <a:cubicBezTo>
                  <a:pt x="230" y="234"/>
                  <a:pt x="225" y="238"/>
                  <a:pt x="220" y="238"/>
                </a:cubicBezTo>
                <a:cubicBezTo>
                  <a:pt x="201" y="238"/>
                  <a:pt x="201" y="238"/>
                  <a:pt x="201" y="238"/>
                </a:cubicBezTo>
                <a:cubicBezTo>
                  <a:pt x="201" y="257"/>
                  <a:pt x="201" y="257"/>
                  <a:pt x="201" y="257"/>
                </a:cubicBezTo>
                <a:cubicBezTo>
                  <a:pt x="201" y="263"/>
                  <a:pt x="196" y="267"/>
                  <a:pt x="191" y="267"/>
                </a:cubicBezTo>
                <a:cubicBezTo>
                  <a:pt x="178" y="267"/>
                  <a:pt x="178" y="267"/>
                  <a:pt x="178" y="267"/>
                </a:cubicBezTo>
                <a:cubicBezTo>
                  <a:pt x="172" y="267"/>
                  <a:pt x="168" y="263"/>
                  <a:pt x="168" y="257"/>
                </a:cubicBezTo>
                <a:cubicBezTo>
                  <a:pt x="168" y="238"/>
                  <a:pt x="168" y="238"/>
                  <a:pt x="168" y="238"/>
                </a:cubicBezTo>
                <a:cubicBezTo>
                  <a:pt x="149" y="238"/>
                  <a:pt x="149" y="238"/>
                  <a:pt x="149" y="238"/>
                </a:cubicBezTo>
                <a:cubicBezTo>
                  <a:pt x="143" y="238"/>
                  <a:pt x="139" y="234"/>
                  <a:pt x="139" y="228"/>
                </a:cubicBezTo>
                <a:cubicBezTo>
                  <a:pt x="139" y="215"/>
                  <a:pt x="139" y="215"/>
                  <a:pt x="139" y="215"/>
                </a:cubicBezTo>
                <a:cubicBezTo>
                  <a:pt x="139" y="210"/>
                  <a:pt x="143" y="205"/>
                  <a:pt x="149" y="205"/>
                </a:cubicBezTo>
                <a:cubicBezTo>
                  <a:pt x="168" y="205"/>
                  <a:pt x="168" y="205"/>
                  <a:pt x="168" y="205"/>
                </a:cubicBezTo>
                <a:cubicBezTo>
                  <a:pt x="168" y="186"/>
                  <a:pt x="168" y="186"/>
                  <a:pt x="168" y="186"/>
                </a:cubicBezTo>
                <a:cubicBezTo>
                  <a:pt x="168" y="181"/>
                  <a:pt x="172" y="176"/>
                  <a:pt x="178" y="176"/>
                </a:cubicBezTo>
                <a:cubicBezTo>
                  <a:pt x="191" y="176"/>
                  <a:pt x="191" y="176"/>
                  <a:pt x="191" y="176"/>
                </a:cubicBezTo>
                <a:cubicBezTo>
                  <a:pt x="196" y="176"/>
                  <a:pt x="201" y="181"/>
                  <a:pt x="201" y="186"/>
                </a:cubicBezTo>
                <a:close/>
                <a:moveTo>
                  <a:pt x="468" y="372"/>
                </a:moveTo>
                <a:cubicBezTo>
                  <a:pt x="462" y="364"/>
                  <a:pt x="451" y="359"/>
                  <a:pt x="440" y="359"/>
                </a:cubicBezTo>
                <a:cubicBezTo>
                  <a:pt x="433" y="359"/>
                  <a:pt x="427" y="361"/>
                  <a:pt x="420" y="364"/>
                </a:cubicBezTo>
                <a:cubicBezTo>
                  <a:pt x="414" y="366"/>
                  <a:pt x="409" y="368"/>
                  <a:pt x="404" y="370"/>
                </a:cubicBezTo>
                <a:cubicBezTo>
                  <a:pt x="450" y="322"/>
                  <a:pt x="450" y="322"/>
                  <a:pt x="450" y="322"/>
                </a:cubicBezTo>
                <a:cubicBezTo>
                  <a:pt x="452" y="319"/>
                  <a:pt x="452" y="314"/>
                  <a:pt x="450" y="311"/>
                </a:cubicBezTo>
                <a:cubicBezTo>
                  <a:pt x="448" y="308"/>
                  <a:pt x="443" y="307"/>
                  <a:pt x="440" y="309"/>
                </a:cubicBezTo>
                <a:cubicBezTo>
                  <a:pt x="400" y="330"/>
                  <a:pt x="400" y="330"/>
                  <a:pt x="400" y="330"/>
                </a:cubicBezTo>
                <a:cubicBezTo>
                  <a:pt x="413" y="311"/>
                  <a:pt x="413" y="311"/>
                  <a:pt x="413" y="311"/>
                </a:cubicBezTo>
                <a:cubicBezTo>
                  <a:pt x="415" y="308"/>
                  <a:pt x="415" y="304"/>
                  <a:pt x="412" y="301"/>
                </a:cubicBezTo>
                <a:cubicBezTo>
                  <a:pt x="410" y="298"/>
                  <a:pt x="406" y="297"/>
                  <a:pt x="403" y="299"/>
                </a:cubicBezTo>
                <a:cubicBezTo>
                  <a:pt x="355" y="320"/>
                  <a:pt x="355" y="320"/>
                  <a:pt x="355" y="320"/>
                </a:cubicBezTo>
                <a:cubicBezTo>
                  <a:pt x="400" y="276"/>
                  <a:pt x="400" y="276"/>
                  <a:pt x="400" y="276"/>
                </a:cubicBezTo>
                <a:cubicBezTo>
                  <a:pt x="403" y="273"/>
                  <a:pt x="403" y="269"/>
                  <a:pt x="401" y="265"/>
                </a:cubicBezTo>
                <a:cubicBezTo>
                  <a:pt x="399" y="262"/>
                  <a:pt x="394" y="261"/>
                  <a:pt x="391" y="263"/>
                </a:cubicBezTo>
                <a:cubicBezTo>
                  <a:pt x="345" y="285"/>
                  <a:pt x="345" y="285"/>
                  <a:pt x="345" y="285"/>
                </a:cubicBezTo>
                <a:cubicBezTo>
                  <a:pt x="332" y="273"/>
                  <a:pt x="323" y="268"/>
                  <a:pt x="317" y="266"/>
                </a:cubicBezTo>
                <a:cubicBezTo>
                  <a:pt x="317" y="197"/>
                  <a:pt x="317" y="197"/>
                  <a:pt x="317" y="197"/>
                </a:cubicBezTo>
                <a:cubicBezTo>
                  <a:pt x="317" y="193"/>
                  <a:pt x="313" y="189"/>
                  <a:pt x="309" y="189"/>
                </a:cubicBezTo>
                <a:cubicBezTo>
                  <a:pt x="305" y="189"/>
                  <a:pt x="301" y="193"/>
                  <a:pt x="301" y="197"/>
                </a:cubicBezTo>
                <a:cubicBezTo>
                  <a:pt x="301" y="197"/>
                  <a:pt x="301" y="197"/>
                  <a:pt x="301" y="197"/>
                </a:cubicBezTo>
                <a:cubicBezTo>
                  <a:pt x="301" y="298"/>
                  <a:pt x="301" y="298"/>
                  <a:pt x="301" y="298"/>
                </a:cubicBezTo>
                <a:cubicBezTo>
                  <a:pt x="301" y="300"/>
                  <a:pt x="300" y="301"/>
                  <a:pt x="298" y="301"/>
                </a:cubicBezTo>
                <a:cubicBezTo>
                  <a:pt x="70" y="301"/>
                  <a:pt x="70" y="301"/>
                  <a:pt x="70" y="301"/>
                </a:cubicBezTo>
                <a:cubicBezTo>
                  <a:pt x="69" y="301"/>
                  <a:pt x="68" y="300"/>
                  <a:pt x="68" y="298"/>
                </a:cubicBezTo>
                <a:cubicBezTo>
                  <a:pt x="68" y="145"/>
                  <a:pt x="68" y="145"/>
                  <a:pt x="68" y="145"/>
                </a:cubicBezTo>
                <a:cubicBezTo>
                  <a:pt x="68" y="144"/>
                  <a:pt x="69" y="142"/>
                  <a:pt x="70" y="142"/>
                </a:cubicBezTo>
                <a:cubicBezTo>
                  <a:pt x="298" y="142"/>
                  <a:pt x="298" y="142"/>
                  <a:pt x="298" y="142"/>
                </a:cubicBezTo>
                <a:cubicBezTo>
                  <a:pt x="300" y="142"/>
                  <a:pt x="301" y="144"/>
                  <a:pt x="301" y="145"/>
                </a:cubicBezTo>
                <a:cubicBezTo>
                  <a:pt x="301" y="165"/>
                  <a:pt x="301" y="165"/>
                  <a:pt x="301" y="165"/>
                </a:cubicBezTo>
                <a:cubicBezTo>
                  <a:pt x="301" y="169"/>
                  <a:pt x="305" y="173"/>
                  <a:pt x="309" y="173"/>
                </a:cubicBezTo>
                <a:cubicBezTo>
                  <a:pt x="313" y="173"/>
                  <a:pt x="317" y="169"/>
                  <a:pt x="317" y="165"/>
                </a:cubicBezTo>
                <a:cubicBezTo>
                  <a:pt x="317" y="145"/>
                  <a:pt x="317" y="145"/>
                  <a:pt x="317" y="145"/>
                </a:cubicBezTo>
                <a:cubicBezTo>
                  <a:pt x="317" y="135"/>
                  <a:pt x="309" y="126"/>
                  <a:pt x="298" y="126"/>
                </a:cubicBezTo>
                <a:cubicBezTo>
                  <a:pt x="235" y="126"/>
                  <a:pt x="235" y="126"/>
                  <a:pt x="235" y="126"/>
                </a:cubicBezTo>
                <a:cubicBezTo>
                  <a:pt x="235" y="120"/>
                  <a:pt x="235" y="120"/>
                  <a:pt x="235" y="120"/>
                </a:cubicBezTo>
                <a:cubicBezTo>
                  <a:pt x="235" y="110"/>
                  <a:pt x="227" y="102"/>
                  <a:pt x="217" y="102"/>
                </a:cubicBezTo>
                <a:cubicBezTo>
                  <a:pt x="151" y="102"/>
                  <a:pt x="151" y="102"/>
                  <a:pt x="151" y="102"/>
                </a:cubicBezTo>
                <a:cubicBezTo>
                  <a:pt x="142" y="102"/>
                  <a:pt x="133" y="110"/>
                  <a:pt x="133" y="120"/>
                </a:cubicBezTo>
                <a:cubicBezTo>
                  <a:pt x="133" y="126"/>
                  <a:pt x="133" y="126"/>
                  <a:pt x="133" y="126"/>
                </a:cubicBezTo>
                <a:cubicBezTo>
                  <a:pt x="70" y="126"/>
                  <a:pt x="70" y="126"/>
                  <a:pt x="70" y="126"/>
                </a:cubicBezTo>
                <a:cubicBezTo>
                  <a:pt x="60" y="126"/>
                  <a:pt x="52" y="135"/>
                  <a:pt x="52" y="145"/>
                </a:cubicBezTo>
                <a:cubicBezTo>
                  <a:pt x="52" y="298"/>
                  <a:pt x="52" y="298"/>
                  <a:pt x="52" y="298"/>
                </a:cubicBezTo>
                <a:cubicBezTo>
                  <a:pt x="52" y="309"/>
                  <a:pt x="60" y="317"/>
                  <a:pt x="70" y="317"/>
                </a:cubicBezTo>
                <a:cubicBezTo>
                  <a:pt x="298" y="317"/>
                  <a:pt x="298" y="317"/>
                  <a:pt x="298" y="317"/>
                </a:cubicBezTo>
                <a:cubicBezTo>
                  <a:pt x="309" y="317"/>
                  <a:pt x="317" y="309"/>
                  <a:pt x="317" y="298"/>
                </a:cubicBezTo>
                <a:cubicBezTo>
                  <a:pt x="317" y="283"/>
                  <a:pt x="317" y="283"/>
                  <a:pt x="317" y="283"/>
                </a:cubicBezTo>
                <a:cubicBezTo>
                  <a:pt x="322" y="286"/>
                  <a:pt x="328" y="291"/>
                  <a:pt x="337" y="300"/>
                </a:cubicBezTo>
                <a:cubicBezTo>
                  <a:pt x="340" y="302"/>
                  <a:pt x="343" y="303"/>
                  <a:pt x="346" y="301"/>
                </a:cubicBezTo>
                <a:cubicBezTo>
                  <a:pt x="356" y="297"/>
                  <a:pt x="356" y="297"/>
                  <a:pt x="356" y="297"/>
                </a:cubicBezTo>
                <a:cubicBezTo>
                  <a:pt x="313" y="340"/>
                  <a:pt x="313" y="340"/>
                  <a:pt x="313" y="340"/>
                </a:cubicBezTo>
                <a:cubicBezTo>
                  <a:pt x="311" y="342"/>
                  <a:pt x="310" y="347"/>
                  <a:pt x="312" y="350"/>
                </a:cubicBezTo>
                <a:cubicBezTo>
                  <a:pt x="315" y="353"/>
                  <a:pt x="319" y="354"/>
                  <a:pt x="322" y="353"/>
                </a:cubicBezTo>
                <a:cubicBezTo>
                  <a:pt x="383" y="325"/>
                  <a:pt x="383" y="325"/>
                  <a:pt x="383" y="325"/>
                </a:cubicBezTo>
                <a:cubicBezTo>
                  <a:pt x="368" y="347"/>
                  <a:pt x="368" y="347"/>
                  <a:pt x="368" y="347"/>
                </a:cubicBezTo>
                <a:cubicBezTo>
                  <a:pt x="366" y="350"/>
                  <a:pt x="366" y="354"/>
                  <a:pt x="369" y="357"/>
                </a:cubicBezTo>
                <a:cubicBezTo>
                  <a:pt x="371" y="360"/>
                  <a:pt x="375" y="360"/>
                  <a:pt x="378" y="359"/>
                </a:cubicBezTo>
                <a:cubicBezTo>
                  <a:pt x="407" y="344"/>
                  <a:pt x="407" y="344"/>
                  <a:pt x="407" y="344"/>
                </a:cubicBezTo>
                <a:cubicBezTo>
                  <a:pt x="369" y="385"/>
                  <a:pt x="369" y="385"/>
                  <a:pt x="369" y="385"/>
                </a:cubicBezTo>
                <a:cubicBezTo>
                  <a:pt x="367" y="387"/>
                  <a:pt x="366" y="390"/>
                  <a:pt x="367" y="393"/>
                </a:cubicBezTo>
                <a:cubicBezTo>
                  <a:pt x="369" y="396"/>
                  <a:pt x="372" y="398"/>
                  <a:pt x="375" y="398"/>
                </a:cubicBezTo>
                <a:cubicBezTo>
                  <a:pt x="375" y="398"/>
                  <a:pt x="375" y="398"/>
                  <a:pt x="375" y="398"/>
                </a:cubicBezTo>
                <a:cubicBezTo>
                  <a:pt x="377" y="398"/>
                  <a:pt x="377" y="398"/>
                  <a:pt x="379" y="397"/>
                </a:cubicBezTo>
                <a:cubicBezTo>
                  <a:pt x="382" y="396"/>
                  <a:pt x="392" y="393"/>
                  <a:pt x="426" y="379"/>
                </a:cubicBezTo>
                <a:cubicBezTo>
                  <a:pt x="431" y="376"/>
                  <a:pt x="436" y="375"/>
                  <a:pt x="440" y="375"/>
                </a:cubicBezTo>
                <a:cubicBezTo>
                  <a:pt x="454" y="375"/>
                  <a:pt x="462" y="387"/>
                  <a:pt x="462" y="399"/>
                </a:cubicBezTo>
                <a:cubicBezTo>
                  <a:pt x="462" y="409"/>
                  <a:pt x="458" y="419"/>
                  <a:pt x="445" y="424"/>
                </a:cubicBezTo>
                <a:cubicBezTo>
                  <a:pt x="412" y="438"/>
                  <a:pt x="389" y="448"/>
                  <a:pt x="358" y="448"/>
                </a:cubicBezTo>
                <a:cubicBezTo>
                  <a:pt x="350" y="448"/>
                  <a:pt x="341" y="447"/>
                  <a:pt x="332" y="446"/>
                </a:cubicBezTo>
                <a:cubicBezTo>
                  <a:pt x="309" y="442"/>
                  <a:pt x="293" y="430"/>
                  <a:pt x="276" y="418"/>
                </a:cubicBezTo>
                <a:cubicBezTo>
                  <a:pt x="260" y="407"/>
                  <a:pt x="244" y="396"/>
                  <a:pt x="222" y="394"/>
                </a:cubicBezTo>
                <a:cubicBezTo>
                  <a:pt x="222" y="367"/>
                  <a:pt x="222" y="367"/>
                  <a:pt x="222" y="367"/>
                </a:cubicBezTo>
                <a:cubicBezTo>
                  <a:pt x="222" y="354"/>
                  <a:pt x="211" y="343"/>
                  <a:pt x="198" y="343"/>
                </a:cubicBezTo>
                <a:cubicBezTo>
                  <a:pt x="76" y="343"/>
                  <a:pt x="76" y="343"/>
                  <a:pt x="76" y="343"/>
                </a:cubicBezTo>
                <a:cubicBezTo>
                  <a:pt x="65" y="343"/>
                  <a:pt x="56" y="350"/>
                  <a:pt x="53" y="359"/>
                </a:cubicBezTo>
                <a:cubicBezTo>
                  <a:pt x="16" y="359"/>
                  <a:pt x="16" y="359"/>
                  <a:pt x="16" y="359"/>
                </a:cubicBezTo>
                <a:cubicBezTo>
                  <a:pt x="7" y="359"/>
                  <a:pt x="0" y="366"/>
                  <a:pt x="0" y="375"/>
                </a:cubicBezTo>
                <a:cubicBezTo>
                  <a:pt x="0" y="433"/>
                  <a:pt x="0" y="433"/>
                  <a:pt x="0" y="433"/>
                </a:cubicBezTo>
                <a:cubicBezTo>
                  <a:pt x="0" y="442"/>
                  <a:pt x="7" y="449"/>
                  <a:pt x="16" y="449"/>
                </a:cubicBezTo>
                <a:cubicBezTo>
                  <a:pt x="53" y="449"/>
                  <a:pt x="53" y="449"/>
                  <a:pt x="53" y="449"/>
                </a:cubicBezTo>
                <a:cubicBezTo>
                  <a:pt x="56" y="458"/>
                  <a:pt x="65" y="465"/>
                  <a:pt x="76" y="465"/>
                </a:cubicBezTo>
                <a:cubicBezTo>
                  <a:pt x="198" y="465"/>
                  <a:pt x="198" y="465"/>
                  <a:pt x="198" y="465"/>
                </a:cubicBezTo>
                <a:cubicBezTo>
                  <a:pt x="211" y="465"/>
                  <a:pt x="222" y="454"/>
                  <a:pt x="222" y="441"/>
                </a:cubicBezTo>
                <a:cubicBezTo>
                  <a:pt x="222" y="410"/>
                  <a:pt x="222" y="410"/>
                  <a:pt x="222" y="410"/>
                </a:cubicBezTo>
                <a:cubicBezTo>
                  <a:pt x="238" y="412"/>
                  <a:pt x="252" y="421"/>
                  <a:pt x="267" y="431"/>
                </a:cubicBezTo>
                <a:cubicBezTo>
                  <a:pt x="284" y="443"/>
                  <a:pt x="302" y="457"/>
                  <a:pt x="329" y="462"/>
                </a:cubicBezTo>
                <a:cubicBezTo>
                  <a:pt x="340" y="463"/>
                  <a:pt x="349" y="464"/>
                  <a:pt x="358" y="464"/>
                </a:cubicBezTo>
                <a:cubicBezTo>
                  <a:pt x="358" y="464"/>
                  <a:pt x="358" y="464"/>
                  <a:pt x="358" y="464"/>
                </a:cubicBezTo>
                <a:cubicBezTo>
                  <a:pt x="393" y="464"/>
                  <a:pt x="419" y="453"/>
                  <a:pt x="451" y="439"/>
                </a:cubicBezTo>
                <a:cubicBezTo>
                  <a:pt x="470" y="431"/>
                  <a:pt x="479" y="415"/>
                  <a:pt x="478" y="399"/>
                </a:cubicBezTo>
                <a:cubicBezTo>
                  <a:pt x="478" y="389"/>
                  <a:pt x="475" y="380"/>
                  <a:pt x="468" y="372"/>
                </a:cubicBezTo>
                <a:close/>
                <a:moveTo>
                  <a:pt x="149" y="120"/>
                </a:moveTo>
                <a:cubicBezTo>
                  <a:pt x="149" y="119"/>
                  <a:pt x="150" y="118"/>
                  <a:pt x="151" y="118"/>
                </a:cubicBezTo>
                <a:cubicBezTo>
                  <a:pt x="217" y="118"/>
                  <a:pt x="217" y="118"/>
                  <a:pt x="217" y="118"/>
                </a:cubicBezTo>
                <a:cubicBezTo>
                  <a:pt x="218" y="118"/>
                  <a:pt x="219" y="119"/>
                  <a:pt x="219" y="120"/>
                </a:cubicBezTo>
                <a:cubicBezTo>
                  <a:pt x="219" y="126"/>
                  <a:pt x="219" y="126"/>
                  <a:pt x="219" y="126"/>
                </a:cubicBezTo>
                <a:cubicBezTo>
                  <a:pt x="149" y="126"/>
                  <a:pt x="149" y="126"/>
                  <a:pt x="149" y="126"/>
                </a:cubicBezTo>
                <a:lnTo>
                  <a:pt x="149" y="120"/>
                </a:lnTo>
                <a:close/>
                <a:moveTo>
                  <a:pt x="50" y="432"/>
                </a:moveTo>
                <a:cubicBezTo>
                  <a:pt x="50" y="435"/>
                  <a:pt x="48" y="437"/>
                  <a:pt x="45" y="437"/>
                </a:cubicBezTo>
                <a:cubicBezTo>
                  <a:pt x="32" y="437"/>
                  <a:pt x="32" y="437"/>
                  <a:pt x="32" y="437"/>
                </a:cubicBezTo>
                <a:cubicBezTo>
                  <a:pt x="29" y="437"/>
                  <a:pt x="27" y="435"/>
                  <a:pt x="27" y="432"/>
                </a:cubicBezTo>
                <a:cubicBezTo>
                  <a:pt x="27" y="417"/>
                  <a:pt x="27" y="417"/>
                  <a:pt x="27" y="417"/>
                </a:cubicBezTo>
                <a:cubicBezTo>
                  <a:pt x="27" y="415"/>
                  <a:pt x="29" y="412"/>
                  <a:pt x="32" y="412"/>
                </a:cubicBezTo>
                <a:cubicBezTo>
                  <a:pt x="45" y="412"/>
                  <a:pt x="45" y="412"/>
                  <a:pt x="45" y="412"/>
                </a:cubicBezTo>
                <a:cubicBezTo>
                  <a:pt x="48" y="412"/>
                  <a:pt x="50" y="415"/>
                  <a:pt x="50" y="417"/>
                </a:cubicBezTo>
                <a:lnTo>
                  <a:pt x="50" y="432"/>
                </a:lnTo>
                <a:close/>
                <a:moveTo>
                  <a:pt x="50" y="391"/>
                </a:moveTo>
                <a:cubicBezTo>
                  <a:pt x="50" y="394"/>
                  <a:pt x="48" y="396"/>
                  <a:pt x="45" y="396"/>
                </a:cubicBezTo>
                <a:cubicBezTo>
                  <a:pt x="32" y="396"/>
                  <a:pt x="32" y="396"/>
                  <a:pt x="32" y="396"/>
                </a:cubicBezTo>
                <a:cubicBezTo>
                  <a:pt x="29" y="396"/>
                  <a:pt x="27" y="394"/>
                  <a:pt x="27" y="391"/>
                </a:cubicBezTo>
                <a:cubicBezTo>
                  <a:pt x="27" y="376"/>
                  <a:pt x="27" y="376"/>
                  <a:pt x="27" y="376"/>
                </a:cubicBezTo>
                <a:cubicBezTo>
                  <a:pt x="27" y="374"/>
                  <a:pt x="29" y="372"/>
                  <a:pt x="32" y="372"/>
                </a:cubicBezTo>
                <a:cubicBezTo>
                  <a:pt x="45" y="372"/>
                  <a:pt x="45" y="372"/>
                  <a:pt x="45" y="372"/>
                </a:cubicBezTo>
                <a:cubicBezTo>
                  <a:pt x="48" y="372"/>
                  <a:pt x="50" y="374"/>
                  <a:pt x="50" y="376"/>
                </a:cubicBezTo>
                <a:lnTo>
                  <a:pt x="50" y="391"/>
                </a:lnTo>
                <a:close/>
                <a:moveTo>
                  <a:pt x="206" y="401"/>
                </a:moveTo>
                <a:cubicBezTo>
                  <a:pt x="206" y="401"/>
                  <a:pt x="206" y="401"/>
                  <a:pt x="206" y="401"/>
                </a:cubicBezTo>
                <a:cubicBezTo>
                  <a:pt x="206" y="401"/>
                  <a:pt x="206" y="401"/>
                  <a:pt x="206" y="401"/>
                </a:cubicBezTo>
                <a:cubicBezTo>
                  <a:pt x="206" y="441"/>
                  <a:pt x="206" y="441"/>
                  <a:pt x="206" y="441"/>
                </a:cubicBezTo>
                <a:cubicBezTo>
                  <a:pt x="206" y="446"/>
                  <a:pt x="202" y="449"/>
                  <a:pt x="198" y="449"/>
                </a:cubicBezTo>
                <a:cubicBezTo>
                  <a:pt x="76" y="449"/>
                  <a:pt x="76" y="449"/>
                  <a:pt x="76" y="449"/>
                </a:cubicBezTo>
                <a:cubicBezTo>
                  <a:pt x="71" y="449"/>
                  <a:pt x="68" y="446"/>
                  <a:pt x="68" y="441"/>
                </a:cubicBezTo>
                <a:cubicBezTo>
                  <a:pt x="68" y="367"/>
                  <a:pt x="68" y="367"/>
                  <a:pt x="68" y="367"/>
                </a:cubicBezTo>
                <a:cubicBezTo>
                  <a:pt x="68" y="363"/>
                  <a:pt x="71" y="359"/>
                  <a:pt x="76" y="359"/>
                </a:cubicBezTo>
                <a:cubicBezTo>
                  <a:pt x="198" y="359"/>
                  <a:pt x="198" y="359"/>
                  <a:pt x="198" y="359"/>
                </a:cubicBezTo>
                <a:cubicBezTo>
                  <a:pt x="202" y="359"/>
                  <a:pt x="206" y="363"/>
                  <a:pt x="206" y="367"/>
                </a:cubicBezTo>
                <a:lnTo>
                  <a:pt x="206" y="401"/>
                </a:lnTo>
                <a:close/>
              </a:path>
            </a:pathLst>
          </a:custGeom>
          <a:solidFill>
            <a:srgbClr val="C0000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8" name="Freeform 7"/>
          <p:cNvSpPr>
            <a:spLocks noEditPoints="1"/>
          </p:cNvSpPr>
          <p:nvPr/>
        </p:nvSpPr>
        <p:spPr bwMode="auto">
          <a:xfrm>
            <a:off x="10566755" y="2246681"/>
            <a:ext cx="375849" cy="396025"/>
          </a:xfrm>
          <a:custGeom>
            <a:avLst/>
            <a:gdLst>
              <a:gd name="T0" fmla="*/ 1260395 w 394"/>
              <a:gd name="T1" fmla="*/ 303401 h 395"/>
              <a:gd name="T2" fmla="*/ 738982 w 394"/>
              <a:gd name="T3" fmla="*/ 1419619 h 395"/>
              <a:gd name="T4" fmla="*/ 258831 w 394"/>
              <a:gd name="T5" fmla="*/ 258453 h 395"/>
              <a:gd name="T6" fmla="*/ 1219132 w 394"/>
              <a:gd name="T7" fmla="*/ 217250 h 395"/>
              <a:gd name="T8" fmla="*/ 738982 w 394"/>
              <a:gd name="T9" fmla="*/ 0 h 395"/>
              <a:gd name="T10" fmla="*/ 1477963 w 394"/>
              <a:gd name="T11" fmla="*/ 741648 h 395"/>
              <a:gd name="T12" fmla="*/ 1196625 w 394"/>
              <a:gd name="T13" fmla="*/ 355841 h 395"/>
              <a:gd name="T14" fmla="*/ 277587 w 394"/>
              <a:gd name="T15" fmla="*/ 415772 h 395"/>
              <a:gd name="T16" fmla="*/ 919038 w 394"/>
              <a:gd name="T17" fmla="*/ 558109 h 395"/>
              <a:gd name="T18" fmla="*/ 919038 w 394"/>
              <a:gd name="T19" fmla="*/ 921441 h 395"/>
              <a:gd name="T20" fmla="*/ 1095343 w 394"/>
              <a:gd name="T21" fmla="*/ 595566 h 395"/>
              <a:gd name="T22" fmla="*/ 1065334 w 394"/>
              <a:gd name="T23" fmla="*/ 786596 h 395"/>
              <a:gd name="T24" fmla="*/ 990310 w 394"/>
              <a:gd name="T25" fmla="*/ 835290 h 395"/>
              <a:gd name="T26" fmla="*/ 982808 w 394"/>
              <a:gd name="T27" fmla="*/ 745394 h 395"/>
              <a:gd name="T28" fmla="*/ 982808 w 394"/>
              <a:gd name="T29" fmla="*/ 835290 h 395"/>
              <a:gd name="T30" fmla="*/ 907784 w 394"/>
              <a:gd name="T31" fmla="*/ 786596 h 395"/>
              <a:gd name="T32" fmla="*/ 915287 w 394"/>
              <a:gd name="T33" fmla="*/ 689208 h 395"/>
              <a:gd name="T34" fmla="*/ 982808 w 394"/>
              <a:gd name="T35" fmla="*/ 644260 h 395"/>
              <a:gd name="T36" fmla="*/ 990310 w 394"/>
              <a:gd name="T37" fmla="*/ 726665 h 395"/>
              <a:gd name="T38" fmla="*/ 990310 w 394"/>
              <a:gd name="T39" fmla="*/ 644260 h 395"/>
              <a:gd name="T40" fmla="*/ 1057831 w 394"/>
              <a:gd name="T41" fmla="*/ 689208 h 395"/>
              <a:gd name="T42" fmla="*/ 1065334 w 394"/>
              <a:gd name="T43" fmla="*/ 786596 h 395"/>
              <a:gd name="T44" fmla="*/ 382620 w 394"/>
              <a:gd name="T45" fmla="*/ 883984 h 395"/>
              <a:gd name="T46" fmla="*/ 603939 w 394"/>
              <a:gd name="T47" fmla="*/ 883984 h 395"/>
              <a:gd name="T48" fmla="*/ 423883 w 394"/>
              <a:gd name="T49" fmla="*/ 558109 h 395"/>
              <a:gd name="T50" fmla="*/ 435136 w 394"/>
              <a:gd name="T51" fmla="*/ 824053 h 395"/>
              <a:gd name="T52" fmla="*/ 450141 w 394"/>
              <a:gd name="T53" fmla="*/ 741648 h 395"/>
              <a:gd name="T54" fmla="*/ 450141 w 394"/>
              <a:gd name="T55" fmla="*/ 636768 h 395"/>
              <a:gd name="T56" fmla="*/ 540169 w 394"/>
              <a:gd name="T57" fmla="*/ 655497 h 395"/>
              <a:gd name="T58" fmla="*/ 498906 w 394"/>
              <a:gd name="T59" fmla="*/ 707937 h 395"/>
              <a:gd name="T60" fmla="*/ 277587 w 394"/>
              <a:gd name="T61" fmla="*/ 1123709 h 395"/>
              <a:gd name="T62" fmla="*/ 1196625 w 394"/>
              <a:gd name="T63" fmla="*/ 1063778 h 395"/>
              <a:gd name="T64" fmla="*/ 277587 w 394"/>
              <a:gd name="T65" fmla="*/ 1123709 h 395"/>
              <a:gd name="T66" fmla="*/ 176305 w 394"/>
              <a:gd name="T67" fmla="*/ 921441 h 395"/>
              <a:gd name="T68" fmla="*/ 356362 w 394"/>
              <a:gd name="T69" fmla="*/ 595566 h 395"/>
              <a:gd name="T70" fmla="*/ 138793 w 394"/>
              <a:gd name="T71" fmla="*/ 595566 h 395"/>
              <a:gd name="T72" fmla="*/ 191310 w 394"/>
              <a:gd name="T73" fmla="*/ 681717 h 395"/>
              <a:gd name="T74" fmla="*/ 243826 w 394"/>
              <a:gd name="T75" fmla="*/ 633023 h 395"/>
              <a:gd name="T76" fmla="*/ 198812 w 394"/>
              <a:gd name="T77" fmla="*/ 824053 h 395"/>
              <a:gd name="T78" fmla="*/ 303845 w 394"/>
              <a:gd name="T79" fmla="*/ 846527 h 395"/>
              <a:gd name="T80" fmla="*/ 225071 w 394"/>
              <a:gd name="T81" fmla="*/ 760376 h 395"/>
              <a:gd name="T82" fmla="*/ 671460 w 394"/>
              <a:gd name="T83" fmla="*/ 558109 h 395"/>
              <a:gd name="T84" fmla="*/ 671460 w 394"/>
              <a:gd name="T85" fmla="*/ 921441 h 395"/>
              <a:gd name="T86" fmla="*/ 847766 w 394"/>
              <a:gd name="T87" fmla="*/ 595566 h 395"/>
              <a:gd name="T88" fmla="*/ 682714 w 394"/>
              <a:gd name="T89" fmla="*/ 846527 h 395"/>
              <a:gd name="T90" fmla="*/ 787747 w 394"/>
              <a:gd name="T91" fmla="*/ 767868 h 395"/>
              <a:gd name="T92" fmla="*/ 712723 w 394"/>
              <a:gd name="T93" fmla="*/ 722919 h 395"/>
              <a:gd name="T94" fmla="*/ 682714 w 394"/>
              <a:gd name="T95" fmla="*/ 655497 h 395"/>
              <a:gd name="T96" fmla="*/ 780244 w 394"/>
              <a:gd name="T97" fmla="*/ 633023 h 395"/>
              <a:gd name="T98" fmla="*/ 746484 w 394"/>
              <a:gd name="T99" fmla="*/ 711682 h 395"/>
              <a:gd name="T100" fmla="*/ 1342921 w 394"/>
              <a:gd name="T101" fmla="*/ 883984 h 395"/>
              <a:gd name="T102" fmla="*/ 1162864 w 394"/>
              <a:gd name="T103" fmla="*/ 558109 h 395"/>
              <a:gd name="T104" fmla="*/ 1162864 w 394"/>
              <a:gd name="T105" fmla="*/ 921441 h 395"/>
              <a:gd name="T106" fmla="*/ 1181620 w 394"/>
              <a:gd name="T107" fmla="*/ 846527 h 395"/>
              <a:gd name="T108" fmla="*/ 1286653 w 394"/>
              <a:gd name="T109" fmla="*/ 737902 h 395"/>
              <a:gd name="T110" fmla="*/ 1181620 w 394"/>
              <a:gd name="T111" fmla="*/ 700445 h 395"/>
              <a:gd name="T112" fmla="*/ 1271648 w 394"/>
              <a:gd name="T113" fmla="*/ 749139 h 395"/>
              <a:gd name="T114" fmla="*/ 1159113 w 394"/>
              <a:gd name="T115" fmla="*/ 704191 h 395"/>
              <a:gd name="T116" fmla="*/ 1309160 w 394"/>
              <a:gd name="T117" fmla="*/ 737902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solidFill>
            <a:srgbClr val="FF000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9" name="Freeform 8"/>
          <p:cNvSpPr>
            <a:spLocks noEditPoints="1"/>
          </p:cNvSpPr>
          <p:nvPr/>
        </p:nvSpPr>
        <p:spPr bwMode="auto">
          <a:xfrm>
            <a:off x="10754680" y="2754242"/>
            <a:ext cx="462194" cy="395133"/>
          </a:xfrm>
          <a:custGeom>
            <a:avLst/>
            <a:gdLst>
              <a:gd name="T0" fmla="*/ 495388 w 434"/>
              <a:gd name="T1" fmla="*/ 461761 h 307"/>
              <a:gd name="T2" fmla="*/ 495388 w 434"/>
              <a:gd name="T3" fmla="*/ 341628 h 307"/>
              <a:gd name="T4" fmla="*/ 1189681 w 434"/>
              <a:gd name="T5" fmla="*/ 341628 h 307"/>
              <a:gd name="T6" fmla="*/ 1249728 w 434"/>
              <a:gd name="T7" fmla="*/ 401694 h 307"/>
              <a:gd name="T8" fmla="*/ 251447 w 434"/>
              <a:gd name="T9" fmla="*/ 585648 h 307"/>
              <a:gd name="T10" fmla="*/ 371541 w 434"/>
              <a:gd name="T11" fmla="*/ 585648 h 307"/>
              <a:gd name="T12" fmla="*/ 251447 w 434"/>
              <a:gd name="T13" fmla="*/ 514319 h 307"/>
              <a:gd name="T14" fmla="*/ 367788 w 434"/>
              <a:gd name="T15" fmla="*/ 213987 h 307"/>
              <a:gd name="T16" fmla="*/ 251447 w 434"/>
              <a:gd name="T17" fmla="*/ 289070 h 307"/>
              <a:gd name="T18" fmla="*/ 198906 w 434"/>
              <a:gd name="T19" fmla="*/ 341628 h 307"/>
              <a:gd name="T20" fmla="*/ 123847 w 434"/>
              <a:gd name="T21" fmla="*/ 458007 h 307"/>
              <a:gd name="T22" fmla="*/ 258953 w 434"/>
              <a:gd name="T23" fmla="*/ 401694 h 307"/>
              <a:gd name="T24" fmla="*/ 1478657 w 434"/>
              <a:gd name="T25" fmla="*/ 135150 h 307"/>
              <a:gd name="T26" fmla="*/ 1399846 w 434"/>
              <a:gd name="T27" fmla="*/ 0 h 307"/>
              <a:gd name="T28" fmla="*/ 1159658 w 434"/>
              <a:gd name="T29" fmla="*/ 101362 h 307"/>
              <a:gd name="T30" fmla="*/ 514152 w 434"/>
              <a:gd name="T31" fmla="*/ 161429 h 307"/>
              <a:gd name="T32" fmla="*/ 442847 w 434"/>
              <a:gd name="T33" fmla="*/ 22525 h 307"/>
              <a:gd name="T34" fmla="*/ 180141 w 434"/>
              <a:gd name="T35" fmla="*/ 30033 h 307"/>
              <a:gd name="T36" fmla="*/ 0 w 434"/>
              <a:gd name="T37" fmla="*/ 401694 h 307"/>
              <a:gd name="T38" fmla="*/ 0 w 434"/>
              <a:gd name="T39" fmla="*/ 405449 h 307"/>
              <a:gd name="T40" fmla="*/ 75059 w 434"/>
              <a:gd name="T41" fmla="*/ 1088704 h 307"/>
              <a:gd name="T42" fmla="*/ 431588 w 434"/>
              <a:gd name="T43" fmla="*/ 998605 h 307"/>
              <a:gd name="T44" fmla="*/ 562941 w 434"/>
              <a:gd name="T45" fmla="*/ 735814 h 307"/>
              <a:gd name="T46" fmla="*/ 1065834 w 434"/>
              <a:gd name="T47" fmla="*/ 735814 h 307"/>
              <a:gd name="T48" fmla="*/ 1197187 w 434"/>
              <a:gd name="T49" fmla="*/ 998605 h 307"/>
              <a:gd name="T50" fmla="*/ 1414858 w 434"/>
              <a:gd name="T51" fmla="*/ 1152525 h 307"/>
              <a:gd name="T52" fmla="*/ 1594999 w 434"/>
              <a:gd name="T53" fmla="*/ 946047 h 307"/>
              <a:gd name="T54" fmla="*/ 1531199 w 434"/>
              <a:gd name="T55" fmla="*/ 983588 h 307"/>
              <a:gd name="T56" fmla="*/ 1302269 w 434"/>
              <a:gd name="T57" fmla="*/ 1043655 h 307"/>
              <a:gd name="T58" fmla="*/ 1152152 w 434"/>
              <a:gd name="T59" fmla="*/ 754585 h 307"/>
              <a:gd name="T60" fmla="*/ 615482 w 434"/>
              <a:gd name="T61" fmla="*/ 668239 h 307"/>
              <a:gd name="T62" fmla="*/ 420329 w 434"/>
              <a:gd name="T63" fmla="*/ 878472 h 307"/>
              <a:gd name="T64" fmla="*/ 217670 w 434"/>
              <a:gd name="T65" fmla="*/ 1092459 h 307"/>
              <a:gd name="T66" fmla="*/ 78812 w 434"/>
              <a:gd name="T67" fmla="*/ 675748 h 307"/>
              <a:gd name="T68" fmla="*/ 622988 w 434"/>
              <a:gd name="T69" fmla="*/ 401694 h 307"/>
              <a:gd name="T70" fmla="*/ 1062081 w 434"/>
              <a:gd name="T71" fmla="*/ 221495 h 307"/>
              <a:gd name="T72" fmla="*/ 1557469 w 434"/>
              <a:gd name="T73" fmla="*/ 604419 h 307"/>
              <a:gd name="T74" fmla="*/ 1602504 w 434"/>
              <a:gd name="T75" fmla="*/ 825914 h 307"/>
              <a:gd name="T76" fmla="*/ 1628775 w 434"/>
              <a:gd name="T77" fmla="*/ 401694 h 307"/>
              <a:gd name="T78" fmla="*/ 1628775 w 434"/>
              <a:gd name="T79" fmla="*/ 401694 h 307"/>
              <a:gd name="T80" fmla="*/ 195153 w 434"/>
              <a:gd name="T81" fmla="*/ 176445 h 307"/>
              <a:gd name="T82" fmla="*/ 217670 w 434"/>
              <a:gd name="T83" fmla="*/ 90100 h 307"/>
              <a:gd name="T84" fmla="*/ 232682 w 434"/>
              <a:gd name="T85" fmla="*/ 60066 h 307"/>
              <a:gd name="T86" fmla="*/ 397811 w 434"/>
              <a:gd name="T87" fmla="*/ 60066 h 307"/>
              <a:gd name="T88" fmla="*/ 412823 w 434"/>
              <a:gd name="T89" fmla="*/ 146412 h 307"/>
              <a:gd name="T90" fmla="*/ 311494 w 434"/>
              <a:gd name="T91" fmla="*/ 653223 h 307"/>
              <a:gd name="T92" fmla="*/ 1200940 w 434"/>
              <a:gd name="T93" fmla="*/ 176445 h 307"/>
              <a:gd name="T94" fmla="*/ 1223458 w 434"/>
              <a:gd name="T95" fmla="*/ 90100 h 307"/>
              <a:gd name="T96" fmla="*/ 1399846 w 434"/>
              <a:gd name="T97" fmla="*/ 60066 h 307"/>
              <a:gd name="T98" fmla="*/ 1414858 w 434"/>
              <a:gd name="T99" fmla="*/ 93854 h 307"/>
              <a:gd name="T100" fmla="*/ 1418610 w 434"/>
              <a:gd name="T101" fmla="*/ 157674 h 307"/>
              <a:gd name="T102" fmla="*/ 1317281 w 434"/>
              <a:gd name="T103" fmla="*/ 653223 h 307"/>
              <a:gd name="T104" fmla="*/ 938234 w 434"/>
              <a:gd name="T105" fmla="*/ 551861 h 307"/>
              <a:gd name="T106" fmla="*/ 1317281 w 434"/>
              <a:gd name="T107" fmla="*/ 469269 h 307"/>
              <a:gd name="T108" fmla="*/ 1377328 w 434"/>
              <a:gd name="T109" fmla="*/ 529336 h 307"/>
              <a:gd name="T110" fmla="*/ 728070 w 434"/>
              <a:gd name="T111" fmla="*/ 600664 h 307"/>
              <a:gd name="T112" fmla="*/ 683035 w 434"/>
              <a:gd name="T113" fmla="*/ 551861 h 307"/>
              <a:gd name="T114" fmla="*/ 1317281 w 434"/>
              <a:gd name="T115" fmla="*/ 334120 h 307"/>
              <a:gd name="T116" fmla="*/ 1444881 w 434"/>
              <a:gd name="T117" fmla="*/ 341628 h 307"/>
              <a:gd name="T118" fmla="*/ 1508681 w 434"/>
              <a:gd name="T119" fmla="*/ 401694 h 3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34" h="307">
                <a:moveTo>
                  <a:pt x="97" y="107"/>
                </a:moveTo>
                <a:cubicBezTo>
                  <a:pt x="113" y="123"/>
                  <a:pt x="113" y="123"/>
                  <a:pt x="113" y="123"/>
                </a:cubicBezTo>
                <a:cubicBezTo>
                  <a:pt x="132" y="123"/>
                  <a:pt x="132" y="123"/>
                  <a:pt x="132" y="123"/>
                </a:cubicBezTo>
                <a:cubicBezTo>
                  <a:pt x="133" y="123"/>
                  <a:pt x="134" y="123"/>
                  <a:pt x="134" y="122"/>
                </a:cubicBezTo>
                <a:cubicBezTo>
                  <a:pt x="134" y="92"/>
                  <a:pt x="134" y="92"/>
                  <a:pt x="134" y="92"/>
                </a:cubicBezTo>
                <a:cubicBezTo>
                  <a:pt x="134" y="91"/>
                  <a:pt x="133" y="91"/>
                  <a:pt x="132" y="91"/>
                </a:cubicBezTo>
                <a:cubicBezTo>
                  <a:pt x="113" y="91"/>
                  <a:pt x="113" y="91"/>
                  <a:pt x="113" y="91"/>
                </a:cubicBezTo>
                <a:lnTo>
                  <a:pt x="97" y="107"/>
                </a:lnTo>
                <a:close/>
                <a:moveTo>
                  <a:pt x="317" y="91"/>
                </a:moveTo>
                <a:cubicBezTo>
                  <a:pt x="308" y="91"/>
                  <a:pt x="301" y="98"/>
                  <a:pt x="301" y="107"/>
                </a:cubicBezTo>
                <a:cubicBezTo>
                  <a:pt x="301" y="116"/>
                  <a:pt x="308" y="123"/>
                  <a:pt x="317" y="123"/>
                </a:cubicBezTo>
                <a:cubicBezTo>
                  <a:pt x="326" y="123"/>
                  <a:pt x="333" y="116"/>
                  <a:pt x="333" y="107"/>
                </a:cubicBezTo>
                <a:cubicBezTo>
                  <a:pt x="333" y="98"/>
                  <a:pt x="326" y="91"/>
                  <a:pt x="317" y="91"/>
                </a:cubicBezTo>
                <a:close/>
                <a:moveTo>
                  <a:pt x="67" y="137"/>
                </a:moveTo>
                <a:cubicBezTo>
                  <a:pt x="67" y="156"/>
                  <a:pt x="67" y="156"/>
                  <a:pt x="67" y="156"/>
                </a:cubicBezTo>
                <a:cubicBezTo>
                  <a:pt x="67" y="157"/>
                  <a:pt x="68" y="157"/>
                  <a:pt x="68" y="157"/>
                </a:cubicBezTo>
                <a:cubicBezTo>
                  <a:pt x="98" y="157"/>
                  <a:pt x="98" y="157"/>
                  <a:pt x="98" y="157"/>
                </a:cubicBezTo>
                <a:cubicBezTo>
                  <a:pt x="99" y="157"/>
                  <a:pt x="99" y="157"/>
                  <a:pt x="99" y="156"/>
                </a:cubicBezTo>
                <a:cubicBezTo>
                  <a:pt x="99" y="137"/>
                  <a:pt x="99" y="137"/>
                  <a:pt x="99" y="137"/>
                </a:cubicBezTo>
                <a:cubicBezTo>
                  <a:pt x="83" y="121"/>
                  <a:pt x="83" y="121"/>
                  <a:pt x="83" y="121"/>
                </a:cubicBezTo>
                <a:lnTo>
                  <a:pt x="67" y="137"/>
                </a:lnTo>
                <a:close/>
                <a:moveTo>
                  <a:pt x="99" y="77"/>
                </a:moveTo>
                <a:cubicBezTo>
                  <a:pt x="99" y="58"/>
                  <a:pt x="99" y="58"/>
                  <a:pt x="99" y="58"/>
                </a:cubicBezTo>
                <a:cubicBezTo>
                  <a:pt x="99" y="57"/>
                  <a:pt x="99" y="57"/>
                  <a:pt x="98" y="57"/>
                </a:cubicBezTo>
                <a:cubicBezTo>
                  <a:pt x="68" y="57"/>
                  <a:pt x="68" y="57"/>
                  <a:pt x="68" y="57"/>
                </a:cubicBezTo>
                <a:cubicBezTo>
                  <a:pt x="68" y="57"/>
                  <a:pt x="67" y="57"/>
                  <a:pt x="67" y="58"/>
                </a:cubicBezTo>
                <a:cubicBezTo>
                  <a:pt x="67" y="77"/>
                  <a:pt x="67" y="77"/>
                  <a:pt x="67" y="77"/>
                </a:cubicBezTo>
                <a:cubicBezTo>
                  <a:pt x="83" y="93"/>
                  <a:pt x="83" y="93"/>
                  <a:pt x="83" y="93"/>
                </a:cubicBezTo>
                <a:lnTo>
                  <a:pt x="99" y="77"/>
                </a:lnTo>
                <a:close/>
                <a:moveTo>
                  <a:pt x="53" y="91"/>
                </a:moveTo>
                <a:cubicBezTo>
                  <a:pt x="34" y="91"/>
                  <a:pt x="34" y="91"/>
                  <a:pt x="34" y="91"/>
                </a:cubicBezTo>
                <a:cubicBezTo>
                  <a:pt x="33" y="91"/>
                  <a:pt x="33" y="91"/>
                  <a:pt x="33" y="92"/>
                </a:cubicBezTo>
                <a:cubicBezTo>
                  <a:pt x="33" y="122"/>
                  <a:pt x="33" y="122"/>
                  <a:pt x="33" y="122"/>
                </a:cubicBezTo>
                <a:cubicBezTo>
                  <a:pt x="33" y="123"/>
                  <a:pt x="33" y="123"/>
                  <a:pt x="34" y="123"/>
                </a:cubicBezTo>
                <a:cubicBezTo>
                  <a:pt x="53" y="123"/>
                  <a:pt x="53" y="123"/>
                  <a:pt x="53" y="123"/>
                </a:cubicBezTo>
                <a:cubicBezTo>
                  <a:pt x="69" y="107"/>
                  <a:pt x="69" y="107"/>
                  <a:pt x="69" y="107"/>
                </a:cubicBezTo>
                <a:lnTo>
                  <a:pt x="53" y="91"/>
                </a:lnTo>
                <a:close/>
                <a:moveTo>
                  <a:pt x="434" y="107"/>
                </a:moveTo>
                <a:cubicBezTo>
                  <a:pt x="434" y="77"/>
                  <a:pt x="418" y="50"/>
                  <a:pt x="394" y="36"/>
                </a:cubicBezTo>
                <a:cubicBezTo>
                  <a:pt x="394" y="31"/>
                  <a:pt x="394" y="24"/>
                  <a:pt x="392" y="17"/>
                </a:cubicBezTo>
                <a:cubicBezTo>
                  <a:pt x="391" y="13"/>
                  <a:pt x="389" y="9"/>
                  <a:pt x="386" y="6"/>
                </a:cubicBezTo>
                <a:cubicBezTo>
                  <a:pt x="384" y="3"/>
                  <a:pt x="379" y="0"/>
                  <a:pt x="373" y="0"/>
                </a:cubicBezTo>
                <a:cubicBezTo>
                  <a:pt x="330" y="0"/>
                  <a:pt x="330" y="0"/>
                  <a:pt x="330" y="0"/>
                </a:cubicBezTo>
                <a:cubicBezTo>
                  <a:pt x="324" y="0"/>
                  <a:pt x="318" y="4"/>
                  <a:pt x="316" y="8"/>
                </a:cubicBezTo>
                <a:cubicBezTo>
                  <a:pt x="312" y="14"/>
                  <a:pt x="310" y="21"/>
                  <a:pt x="309" y="27"/>
                </a:cubicBezTo>
                <a:cubicBezTo>
                  <a:pt x="309" y="30"/>
                  <a:pt x="309" y="33"/>
                  <a:pt x="309" y="35"/>
                </a:cubicBezTo>
                <a:cubicBezTo>
                  <a:pt x="305" y="38"/>
                  <a:pt x="301" y="40"/>
                  <a:pt x="298" y="43"/>
                </a:cubicBezTo>
                <a:cubicBezTo>
                  <a:pt x="137" y="43"/>
                  <a:pt x="137" y="43"/>
                  <a:pt x="137" y="43"/>
                </a:cubicBezTo>
                <a:cubicBezTo>
                  <a:pt x="133" y="40"/>
                  <a:pt x="130" y="38"/>
                  <a:pt x="126" y="36"/>
                </a:cubicBezTo>
                <a:cubicBezTo>
                  <a:pt x="126" y="31"/>
                  <a:pt x="126" y="24"/>
                  <a:pt x="124" y="17"/>
                </a:cubicBezTo>
                <a:cubicBezTo>
                  <a:pt x="123" y="13"/>
                  <a:pt x="121" y="9"/>
                  <a:pt x="118" y="6"/>
                </a:cubicBezTo>
                <a:cubicBezTo>
                  <a:pt x="116" y="3"/>
                  <a:pt x="111" y="0"/>
                  <a:pt x="105" y="0"/>
                </a:cubicBezTo>
                <a:cubicBezTo>
                  <a:pt x="62" y="0"/>
                  <a:pt x="62" y="0"/>
                  <a:pt x="62" y="0"/>
                </a:cubicBezTo>
                <a:cubicBezTo>
                  <a:pt x="55" y="0"/>
                  <a:pt x="50" y="4"/>
                  <a:pt x="48" y="8"/>
                </a:cubicBezTo>
                <a:cubicBezTo>
                  <a:pt x="44" y="14"/>
                  <a:pt x="42" y="21"/>
                  <a:pt x="41" y="27"/>
                </a:cubicBezTo>
                <a:cubicBezTo>
                  <a:pt x="41" y="30"/>
                  <a:pt x="41" y="33"/>
                  <a:pt x="41" y="35"/>
                </a:cubicBezTo>
                <a:cubicBezTo>
                  <a:pt x="16" y="50"/>
                  <a:pt x="0" y="76"/>
                  <a:pt x="0" y="107"/>
                </a:cubicBezTo>
                <a:cubicBezTo>
                  <a:pt x="0" y="107"/>
                  <a:pt x="0" y="107"/>
                  <a:pt x="0" y="107"/>
                </a:cubicBezTo>
                <a:cubicBezTo>
                  <a:pt x="0" y="107"/>
                  <a:pt x="0" y="107"/>
                  <a:pt x="0" y="107"/>
                </a:cubicBezTo>
                <a:cubicBezTo>
                  <a:pt x="0" y="107"/>
                  <a:pt x="0" y="108"/>
                  <a:pt x="0" y="108"/>
                </a:cubicBezTo>
                <a:cubicBezTo>
                  <a:pt x="0" y="111"/>
                  <a:pt x="0" y="114"/>
                  <a:pt x="1" y="117"/>
                </a:cubicBezTo>
                <a:cubicBezTo>
                  <a:pt x="3" y="148"/>
                  <a:pt x="9" y="253"/>
                  <a:pt x="11" y="264"/>
                </a:cubicBezTo>
                <a:cubicBezTo>
                  <a:pt x="11" y="270"/>
                  <a:pt x="13" y="281"/>
                  <a:pt x="20" y="290"/>
                </a:cubicBezTo>
                <a:cubicBezTo>
                  <a:pt x="27" y="300"/>
                  <a:pt x="39" y="307"/>
                  <a:pt x="58" y="307"/>
                </a:cubicBezTo>
                <a:cubicBezTo>
                  <a:pt x="76" y="307"/>
                  <a:pt x="90" y="299"/>
                  <a:pt x="99" y="289"/>
                </a:cubicBezTo>
                <a:cubicBezTo>
                  <a:pt x="108" y="280"/>
                  <a:pt x="113" y="270"/>
                  <a:pt x="115" y="266"/>
                </a:cubicBezTo>
                <a:cubicBezTo>
                  <a:pt x="117" y="262"/>
                  <a:pt x="122" y="252"/>
                  <a:pt x="127" y="240"/>
                </a:cubicBezTo>
                <a:cubicBezTo>
                  <a:pt x="132" y="229"/>
                  <a:pt x="137" y="217"/>
                  <a:pt x="141" y="208"/>
                </a:cubicBezTo>
                <a:cubicBezTo>
                  <a:pt x="145" y="200"/>
                  <a:pt x="148" y="197"/>
                  <a:pt x="150" y="196"/>
                </a:cubicBezTo>
                <a:cubicBezTo>
                  <a:pt x="152" y="195"/>
                  <a:pt x="156" y="194"/>
                  <a:pt x="164" y="194"/>
                </a:cubicBezTo>
                <a:cubicBezTo>
                  <a:pt x="270" y="194"/>
                  <a:pt x="270" y="194"/>
                  <a:pt x="270" y="194"/>
                </a:cubicBezTo>
                <a:cubicBezTo>
                  <a:pt x="278" y="194"/>
                  <a:pt x="282" y="195"/>
                  <a:pt x="284" y="196"/>
                </a:cubicBezTo>
                <a:cubicBezTo>
                  <a:pt x="286" y="197"/>
                  <a:pt x="289" y="200"/>
                  <a:pt x="293" y="208"/>
                </a:cubicBezTo>
                <a:cubicBezTo>
                  <a:pt x="297" y="217"/>
                  <a:pt x="303" y="229"/>
                  <a:pt x="308" y="240"/>
                </a:cubicBezTo>
                <a:cubicBezTo>
                  <a:pt x="313" y="252"/>
                  <a:pt x="317" y="262"/>
                  <a:pt x="319" y="266"/>
                </a:cubicBezTo>
                <a:cubicBezTo>
                  <a:pt x="321" y="270"/>
                  <a:pt x="326" y="280"/>
                  <a:pt x="335" y="289"/>
                </a:cubicBezTo>
                <a:cubicBezTo>
                  <a:pt x="344" y="299"/>
                  <a:pt x="358" y="307"/>
                  <a:pt x="377" y="307"/>
                </a:cubicBezTo>
                <a:cubicBezTo>
                  <a:pt x="377" y="307"/>
                  <a:pt x="377" y="307"/>
                  <a:pt x="377" y="307"/>
                </a:cubicBezTo>
                <a:cubicBezTo>
                  <a:pt x="395" y="307"/>
                  <a:pt x="408" y="300"/>
                  <a:pt x="414" y="290"/>
                </a:cubicBezTo>
                <a:cubicBezTo>
                  <a:pt x="421" y="281"/>
                  <a:pt x="423" y="270"/>
                  <a:pt x="424" y="264"/>
                </a:cubicBezTo>
                <a:cubicBezTo>
                  <a:pt x="424" y="263"/>
                  <a:pt x="425" y="256"/>
                  <a:pt x="425" y="252"/>
                </a:cubicBezTo>
                <a:cubicBezTo>
                  <a:pt x="425" y="248"/>
                  <a:pt x="422" y="244"/>
                  <a:pt x="418" y="243"/>
                </a:cubicBezTo>
                <a:cubicBezTo>
                  <a:pt x="413" y="243"/>
                  <a:pt x="410" y="246"/>
                  <a:pt x="409" y="251"/>
                </a:cubicBezTo>
                <a:cubicBezTo>
                  <a:pt x="409" y="254"/>
                  <a:pt x="408" y="260"/>
                  <a:pt x="408" y="262"/>
                </a:cubicBezTo>
                <a:cubicBezTo>
                  <a:pt x="407" y="267"/>
                  <a:pt x="406" y="275"/>
                  <a:pt x="401" y="281"/>
                </a:cubicBezTo>
                <a:cubicBezTo>
                  <a:pt x="397" y="286"/>
                  <a:pt x="391" y="291"/>
                  <a:pt x="377" y="291"/>
                </a:cubicBezTo>
                <a:cubicBezTo>
                  <a:pt x="363" y="291"/>
                  <a:pt x="354" y="285"/>
                  <a:pt x="347" y="278"/>
                </a:cubicBezTo>
                <a:cubicBezTo>
                  <a:pt x="340" y="271"/>
                  <a:pt x="336" y="263"/>
                  <a:pt x="334" y="259"/>
                </a:cubicBezTo>
                <a:cubicBezTo>
                  <a:pt x="332" y="256"/>
                  <a:pt x="327" y="245"/>
                  <a:pt x="322" y="234"/>
                </a:cubicBezTo>
                <a:cubicBezTo>
                  <a:pt x="317" y="222"/>
                  <a:pt x="312" y="210"/>
                  <a:pt x="307" y="201"/>
                </a:cubicBezTo>
                <a:cubicBezTo>
                  <a:pt x="303" y="193"/>
                  <a:pt x="299" y="186"/>
                  <a:pt x="292" y="182"/>
                </a:cubicBezTo>
                <a:cubicBezTo>
                  <a:pt x="286" y="178"/>
                  <a:pt x="279" y="178"/>
                  <a:pt x="270" y="178"/>
                </a:cubicBezTo>
                <a:cubicBezTo>
                  <a:pt x="164" y="178"/>
                  <a:pt x="164" y="178"/>
                  <a:pt x="164" y="178"/>
                </a:cubicBezTo>
                <a:cubicBezTo>
                  <a:pt x="156" y="178"/>
                  <a:pt x="149" y="178"/>
                  <a:pt x="142" y="182"/>
                </a:cubicBezTo>
                <a:cubicBezTo>
                  <a:pt x="135" y="186"/>
                  <a:pt x="132" y="193"/>
                  <a:pt x="127" y="201"/>
                </a:cubicBezTo>
                <a:cubicBezTo>
                  <a:pt x="123" y="210"/>
                  <a:pt x="117" y="222"/>
                  <a:pt x="112" y="234"/>
                </a:cubicBezTo>
                <a:cubicBezTo>
                  <a:pt x="107" y="245"/>
                  <a:pt x="103" y="256"/>
                  <a:pt x="101" y="259"/>
                </a:cubicBezTo>
                <a:cubicBezTo>
                  <a:pt x="99" y="263"/>
                  <a:pt x="95" y="271"/>
                  <a:pt x="88" y="278"/>
                </a:cubicBezTo>
                <a:cubicBezTo>
                  <a:pt x="81" y="285"/>
                  <a:pt x="71" y="291"/>
                  <a:pt x="58" y="291"/>
                </a:cubicBezTo>
                <a:cubicBezTo>
                  <a:pt x="43" y="291"/>
                  <a:pt x="37" y="286"/>
                  <a:pt x="33" y="281"/>
                </a:cubicBezTo>
                <a:cubicBezTo>
                  <a:pt x="29" y="275"/>
                  <a:pt x="27" y="267"/>
                  <a:pt x="27" y="262"/>
                </a:cubicBezTo>
                <a:cubicBezTo>
                  <a:pt x="26" y="256"/>
                  <a:pt x="23" y="217"/>
                  <a:pt x="21" y="180"/>
                </a:cubicBezTo>
                <a:cubicBezTo>
                  <a:pt x="20" y="173"/>
                  <a:pt x="20" y="167"/>
                  <a:pt x="19" y="160"/>
                </a:cubicBezTo>
                <a:cubicBezTo>
                  <a:pt x="35" y="179"/>
                  <a:pt x="58" y="190"/>
                  <a:pt x="83" y="190"/>
                </a:cubicBezTo>
                <a:cubicBezTo>
                  <a:pt x="129" y="190"/>
                  <a:pt x="166" y="153"/>
                  <a:pt x="166" y="107"/>
                </a:cubicBezTo>
                <a:cubicBezTo>
                  <a:pt x="166" y="89"/>
                  <a:pt x="161" y="73"/>
                  <a:pt x="151" y="59"/>
                </a:cubicBezTo>
                <a:cubicBezTo>
                  <a:pt x="283" y="59"/>
                  <a:pt x="283" y="59"/>
                  <a:pt x="283" y="59"/>
                </a:cubicBezTo>
                <a:cubicBezTo>
                  <a:pt x="283" y="59"/>
                  <a:pt x="283" y="59"/>
                  <a:pt x="283" y="59"/>
                </a:cubicBezTo>
                <a:cubicBezTo>
                  <a:pt x="274" y="73"/>
                  <a:pt x="268" y="89"/>
                  <a:pt x="268" y="107"/>
                </a:cubicBezTo>
                <a:cubicBezTo>
                  <a:pt x="268" y="153"/>
                  <a:pt x="305" y="190"/>
                  <a:pt x="351" y="190"/>
                </a:cubicBezTo>
                <a:cubicBezTo>
                  <a:pt x="377" y="190"/>
                  <a:pt x="399" y="179"/>
                  <a:pt x="415" y="161"/>
                </a:cubicBezTo>
                <a:cubicBezTo>
                  <a:pt x="413" y="178"/>
                  <a:pt x="413" y="190"/>
                  <a:pt x="411" y="219"/>
                </a:cubicBezTo>
                <a:cubicBezTo>
                  <a:pt x="410" y="223"/>
                  <a:pt x="414" y="227"/>
                  <a:pt x="418" y="227"/>
                </a:cubicBezTo>
                <a:cubicBezTo>
                  <a:pt x="422" y="227"/>
                  <a:pt x="426" y="224"/>
                  <a:pt x="427" y="220"/>
                </a:cubicBezTo>
                <a:cubicBezTo>
                  <a:pt x="430" y="174"/>
                  <a:pt x="430" y="171"/>
                  <a:pt x="434" y="117"/>
                </a:cubicBezTo>
                <a:cubicBezTo>
                  <a:pt x="434" y="117"/>
                  <a:pt x="434" y="117"/>
                  <a:pt x="434" y="117"/>
                </a:cubicBezTo>
                <a:cubicBezTo>
                  <a:pt x="434" y="114"/>
                  <a:pt x="434" y="111"/>
                  <a:pt x="434" y="107"/>
                </a:cubicBezTo>
                <a:cubicBezTo>
                  <a:pt x="434" y="107"/>
                  <a:pt x="434" y="107"/>
                  <a:pt x="434" y="107"/>
                </a:cubicBezTo>
                <a:cubicBezTo>
                  <a:pt x="434" y="107"/>
                  <a:pt x="434" y="107"/>
                  <a:pt x="434" y="107"/>
                </a:cubicBezTo>
                <a:cubicBezTo>
                  <a:pt x="434" y="107"/>
                  <a:pt x="434" y="107"/>
                  <a:pt x="434" y="107"/>
                </a:cubicBezTo>
                <a:close/>
                <a:moveTo>
                  <a:pt x="83" y="174"/>
                </a:moveTo>
                <a:cubicBezTo>
                  <a:pt x="46" y="174"/>
                  <a:pt x="16" y="144"/>
                  <a:pt x="16" y="107"/>
                </a:cubicBezTo>
                <a:cubicBezTo>
                  <a:pt x="16" y="81"/>
                  <a:pt x="31" y="58"/>
                  <a:pt x="52" y="47"/>
                </a:cubicBezTo>
                <a:cubicBezTo>
                  <a:pt x="55" y="46"/>
                  <a:pt x="56" y="44"/>
                  <a:pt x="56" y="41"/>
                </a:cubicBezTo>
                <a:cubicBezTo>
                  <a:pt x="57" y="41"/>
                  <a:pt x="57" y="40"/>
                  <a:pt x="57" y="40"/>
                </a:cubicBezTo>
                <a:cubicBezTo>
                  <a:pt x="57" y="38"/>
                  <a:pt x="57" y="31"/>
                  <a:pt x="58" y="24"/>
                </a:cubicBezTo>
                <a:cubicBezTo>
                  <a:pt x="59" y="21"/>
                  <a:pt x="60" y="18"/>
                  <a:pt x="61" y="17"/>
                </a:cubicBezTo>
                <a:cubicBezTo>
                  <a:pt x="61" y="16"/>
                  <a:pt x="62" y="16"/>
                  <a:pt x="62" y="16"/>
                </a:cubicBezTo>
                <a:cubicBezTo>
                  <a:pt x="62" y="16"/>
                  <a:pt x="62" y="16"/>
                  <a:pt x="62" y="16"/>
                </a:cubicBezTo>
                <a:cubicBezTo>
                  <a:pt x="105" y="16"/>
                  <a:pt x="105" y="16"/>
                  <a:pt x="105" y="16"/>
                </a:cubicBezTo>
                <a:cubicBezTo>
                  <a:pt x="106" y="16"/>
                  <a:pt x="106" y="16"/>
                  <a:pt x="106" y="16"/>
                </a:cubicBezTo>
                <a:cubicBezTo>
                  <a:pt x="106" y="16"/>
                  <a:pt x="106" y="16"/>
                  <a:pt x="106" y="16"/>
                </a:cubicBezTo>
                <a:cubicBezTo>
                  <a:pt x="107" y="17"/>
                  <a:pt x="109" y="21"/>
                  <a:pt x="109" y="25"/>
                </a:cubicBezTo>
                <a:cubicBezTo>
                  <a:pt x="110" y="29"/>
                  <a:pt x="110" y="34"/>
                  <a:pt x="110" y="37"/>
                </a:cubicBezTo>
                <a:cubicBezTo>
                  <a:pt x="110" y="38"/>
                  <a:pt x="110" y="39"/>
                  <a:pt x="110" y="39"/>
                </a:cubicBezTo>
                <a:cubicBezTo>
                  <a:pt x="110" y="43"/>
                  <a:pt x="111" y="46"/>
                  <a:pt x="114" y="47"/>
                </a:cubicBezTo>
                <a:cubicBezTo>
                  <a:pt x="136" y="59"/>
                  <a:pt x="150" y="81"/>
                  <a:pt x="150" y="107"/>
                </a:cubicBezTo>
                <a:cubicBezTo>
                  <a:pt x="150" y="144"/>
                  <a:pt x="120" y="174"/>
                  <a:pt x="83" y="174"/>
                </a:cubicBezTo>
                <a:close/>
                <a:moveTo>
                  <a:pt x="351" y="174"/>
                </a:moveTo>
                <a:cubicBezTo>
                  <a:pt x="314" y="174"/>
                  <a:pt x="284" y="144"/>
                  <a:pt x="284" y="107"/>
                </a:cubicBezTo>
                <a:cubicBezTo>
                  <a:pt x="284" y="81"/>
                  <a:pt x="299" y="58"/>
                  <a:pt x="320" y="47"/>
                </a:cubicBezTo>
                <a:cubicBezTo>
                  <a:pt x="322" y="46"/>
                  <a:pt x="324" y="44"/>
                  <a:pt x="324" y="42"/>
                </a:cubicBezTo>
                <a:cubicBezTo>
                  <a:pt x="325" y="41"/>
                  <a:pt x="325" y="40"/>
                  <a:pt x="325" y="40"/>
                </a:cubicBezTo>
                <a:cubicBezTo>
                  <a:pt x="325" y="38"/>
                  <a:pt x="325" y="31"/>
                  <a:pt x="326" y="24"/>
                </a:cubicBezTo>
                <a:cubicBezTo>
                  <a:pt x="327" y="21"/>
                  <a:pt x="328" y="18"/>
                  <a:pt x="329" y="17"/>
                </a:cubicBezTo>
                <a:cubicBezTo>
                  <a:pt x="329" y="16"/>
                  <a:pt x="330" y="16"/>
                  <a:pt x="330" y="16"/>
                </a:cubicBezTo>
                <a:cubicBezTo>
                  <a:pt x="373" y="16"/>
                  <a:pt x="373" y="16"/>
                  <a:pt x="373" y="16"/>
                </a:cubicBezTo>
                <a:cubicBezTo>
                  <a:pt x="374" y="16"/>
                  <a:pt x="374" y="16"/>
                  <a:pt x="374" y="16"/>
                </a:cubicBezTo>
                <a:cubicBezTo>
                  <a:pt x="374" y="16"/>
                  <a:pt x="374" y="16"/>
                  <a:pt x="374" y="16"/>
                </a:cubicBezTo>
                <a:cubicBezTo>
                  <a:pt x="375" y="17"/>
                  <a:pt x="377" y="21"/>
                  <a:pt x="377" y="25"/>
                </a:cubicBezTo>
                <a:cubicBezTo>
                  <a:pt x="378" y="29"/>
                  <a:pt x="378" y="34"/>
                  <a:pt x="378" y="37"/>
                </a:cubicBezTo>
                <a:cubicBezTo>
                  <a:pt x="378" y="38"/>
                  <a:pt x="378" y="39"/>
                  <a:pt x="378" y="39"/>
                </a:cubicBezTo>
                <a:cubicBezTo>
                  <a:pt x="378" y="40"/>
                  <a:pt x="378" y="41"/>
                  <a:pt x="378" y="42"/>
                </a:cubicBezTo>
                <a:cubicBezTo>
                  <a:pt x="379" y="44"/>
                  <a:pt x="380" y="46"/>
                  <a:pt x="382" y="47"/>
                </a:cubicBezTo>
                <a:cubicBezTo>
                  <a:pt x="404" y="59"/>
                  <a:pt x="418" y="81"/>
                  <a:pt x="418" y="107"/>
                </a:cubicBezTo>
                <a:cubicBezTo>
                  <a:pt x="418" y="144"/>
                  <a:pt x="388" y="174"/>
                  <a:pt x="351" y="174"/>
                </a:cubicBezTo>
                <a:close/>
                <a:moveTo>
                  <a:pt x="225" y="147"/>
                </a:moveTo>
                <a:cubicBezTo>
                  <a:pt x="225" y="154"/>
                  <a:pt x="231" y="160"/>
                  <a:pt x="238" y="160"/>
                </a:cubicBezTo>
                <a:cubicBezTo>
                  <a:pt x="245" y="160"/>
                  <a:pt x="250" y="154"/>
                  <a:pt x="250" y="147"/>
                </a:cubicBezTo>
                <a:cubicBezTo>
                  <a:pt x="250" y="141"/>
                  <a:pt x="245" y="135"/>
                  <a:pt x="238" y="135"/>
                </a:cubicBezTo>
                <a:cubicBezTo>
                  <a:pt x="231" y="135"/>
                  <a:pt x="225" y="141"/>
                  <a:pt x="225" y="147"/>
                </a:cubicBezTo>
                <a:close/>
                <a:moveTo>
                  <a:pt x="351" y="125"/>
                </a:moveTo>
                <a:cubicBezTo>
                  <a:pt x="342" y="125"/>
                  <a:pt x="335" y="132"/>
                  <a:pt x="335" y="141"/>
                </a:cubicBezTo>
                <a:cubicBezTo>
                  <a:pt x="335" y="150"/>
                  <a:pt x="342" y="157"/>
                  <a:pt x="351" y="157"/>
                </a:cubicBezTo>
                <a:cubicBezTo>
                  <a:pt x="360" y="157"/>
                  <a:pt x="367" y="150"/>
                  <a:pt x="367" y="141"/>
                </a:cubicBezTo>
                <a:cubicBezTo>
                  <a:pt x="367" y="132"/>
                  <a:pt x="360" y="125"/>
                  <a:pt x="351" y="125"/>
                </a:cubicBezTo>
                <a:close/>
                <a:moveTo>
                  <a:pt x="182" y="147"/>
                </a:moveTo>
                <a:cubicBezTo>
                  <a:pt x="182" y="154"/>
                  <a:pt x="187" y="160"/>
                  <a:pt x="194" y="160"/>
                </a:cubicBezTo>
                <a:cubicBezTo>
                  <a:pt x="201" y="160"/>
                  <a:pt x="207" y="154"/>
                  <a:pt x="207" y="147"/>
                </a:cubicBezTo>
                <a:cubicBezTo>
                  <a:pt x="207" y="141"/>
                  <a:pt x="201" y="135"/>
                  <a:pt x="194" y="135"/>
                </a:cubicBezTo>
                <a:cubicBezTo>
                  <a:pt x="187" y="135"/>
                  <a:pt x="182" y="141"/>
                  <a:pt x="182" y="147"/>
                </a:cubicBezTo>
                <a:close/>
                <a:moveTo>
                  <a:pt x="351" y="57"/>
                </a:moveTo>
                <a:cubicBezTo>
                  <a:pt x="342" y="57"/>
                  <a:pt x="335" y="64"/>
                  <a:pt x="335" y="73"/>
                </a:cubicBezTo>
                <a:cubicBezTo>
                  <a:pt x="335" y="82"/>
                  <a:pt x="342" y="89"/>
                  <a:pt x="351" y="89"/>
                </a:cubicBezTo>
                <a:cubicBezTo>
                  <a:pt x="360" y="89"/>
                  <a:pt x="367" y="82"/>
                  <a:pt x="367" y="73"/>
                </a:cubicBezTo>
                <a:cubicBezTo>
                  <a:pt x="367" y="64"/>
                  <a:pt x="360" y="57"/>
                  <a:pt x="351" y="57"/>
                </a:cubicBezTo>
                <a:close/>
                <a:moveTo>
                  <a:pt x="385" y="91"/>
                </a:moveTo>
                <a:cubicBezTo>
                  <a:pt x="377" y="91"/>
                  <a:pt x="369" y="98"/>
                  <a:pt x="369" y="107"/>
                </a:cubicBezTo>
                <a:cubicBezTo>
                  <a:pt x="369" y="116"/>
                  <a:pt x="377" y="123"/>
                  <a:pt x="385" y="123"/>
                </a:cubicBezTo>
                <a:cubicBezTo>
                  <a:pt x="394" y="123"/>
                  <a:pt x="402" y="116"/>
                  <a:pt x="402" y="107"/>
                </a:cubicBezTo>
                <a:cubicBezTo>
                  <a:pt x="402" y="98"/>
                  <a:pt x="394" y="91"/>
                  <a:pt x="385" y="91"/>
                </a:cubicBezTo>
                <a:close/>
              </a:path>
            </a:pathLst>
          </a:custGeom>
          <a:solidFill>
            <a:srgbClr val="00B05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10" name="Freeform 9"/>
          <p:cNvSpPr>
            <a:spLocks noEditPoints="1"/>
          </p:cNvSpPr>
          <p:nvPr/>
        </p:nvSpPr>
        <p:spPr bwMode="auto">
          <a:xfrm>
            <a:off x="9516374" y="2163835"/>
            <a:ext cx="268830" cy="472816"/>
          </a:xfrm>
          <a:custGeom>
            <a:avLst/>
            <a:gdLst>
              <a:gd name="T0" fmla="*/ 161373 w 250"/>
              <a:gd name="T1" fmla="*/ 1046395 h 411"/>
              <a:gd name="T2" fmla="*/ 191395 w 250"/>
              <a:gd name="T3" fmla="*/ 1016390 h 411"/>
              <a:gd name="T4" fmla="*/ 191395 w 250"/>
              <a:gd name="T5" fmla="*/ 881372 h 411"/>
              <a:gd name="T6" fmla="*/ 161373 w 250"/>
              <a:gd name="T7" fmla="*/ 851368 h 411"/>
              <a:gd name="T8" fmla="*/ 131350 w 250"/>
              <a:gd name="T9" fmla="*/ 881372 h 411"/>
              <a:gd name="T10" fmla="*/ 131350 w 250"/>
              <a:gd name="T11" fmla="*/ 1016390 h 411"/>
              <a:gd name="T12" fmla="*/ 161373 w 250"/>
              <a:gd name="T13" fmla="*/ 1046395 h 411"/>
              <a:gd name="T14" fmla="*/ 908190 w 250"/>
              <a:gd name="T15" fmla="*/ 277538 h 411"/>
              <a:gd name="T16" fmla="*/ 878167 w 250"/>
              <a:gd name="T17" fmla="*/ 307542 h 411"/>
              <a:gd name="T18" fmla="*/ 878167 w 250"/>
              <a:gd name="T19" fmla="*/ 742603 h 411"/>
              <a:gd name="T20" fmla="*/ 60046 w 250"/>
              <a:gd name="T21" fmla="*/ 742603 h 411"/>
              <a:gd name="T22" fmla="*/ 60046 w 250"/>
              <a:gd name="T23" fmla="*/ 112516 h 411"/>
              <a:gd name="T24" fmla="*/ 116338 w 250"/>
              <a:gd name="T25" fmla="*/ 60008 h 411"/>
              <a:gd name="T26" fmla="*/ 821875 w 250"/>
              <a:gd name="T27" fmla="*/ 60008 h 411"/>
              <a:gd name="T28" fmla="*/ 878167 w 250"/>
              <a:gd name="T29" fmla="*/ 112516 h 411"/>
              <a:gd name="T30" fmla="*/ 878167 w 250"/>
              <a:gd name="T31" fmla="*/ 187526 h 411"/>
              <a:gd name="T32" fmla="*/ 908190 w 250"/>
              <a:gd name="T33" fmla="*/ 217530 h 411"/>
              <a:gd name="T34" fmla="*/ 938213 w 250"/>
              <a:gd name="T35" fmla="*/ 187526 h 411"/>
              <a:gd name="T36" fmla="*/ 938213 w 250"/>
              <a:gd name="T37" fmla="*/ 112516 h 411"/>
              <a:gd name="T38" fmla="*/ 821875 w 250"/>
              <a:gd name="T39" fmla="*/ 0 h 411"/>
              <a:gd name="T40" fmla="*/ 116338 w 250"/>
              <a:gd name="T41" fmla="*/ 0 h 411"/>
              <a:gd name="T42" fmla="*/ 0 w 250"/>
              <a:gd name="T43" fmla="*/ 112516 h 411"/>
              <a:gd name="T44" fmla="*/ 0 w 250"/>
              <a:gd name="T45" fmla="*/ 1428947 h 411"/>
              <a:gd name="T46" fmla="*/ 116338 w 250"/>
              <a:gd name="T47" fmla="*/ 1541463 h 411"/>
              <a:gd name="T48" fmla="*/ 821875 w 250"/>
              <a:gd name="T49" fmla="*/ 1541463 h 411"/>
              <a:gd name="T50" fmla="*/ 938213 w 250"/>
              <a:gd name="T51" fmla="*/ 1428947 h 411"/>
              <a:gd name="T52" fmla="*/ 938213 w 250"/>
              <a:gd name="T53" fmla="*/ 307542 h 411"/>
              <a:gd name="T54" fmla="*/ 908190 w 250"/>
              <a:gd name="T55" fmla="*/ 277538 h 411"/>
              <a:gd name="T56" fmla="*/ 878167 w 250"/>
              <a:gd name="T57" fmla="*/ 1428947 h 411"/>
              <a:gd name="T58" fmla="*/ 821875 w 250"/>
              <a:gd name="T59" fmla="*/ 1481455 h 411"/>
              <a:gd name="T60" fmla="*/ 116338 w 250"/>
              <a:gd name="T61" fmla="*/ 1481455 h 411"/>
              <a:gd name="T62" fmla="*/ 60046 w 250"/>
              <a:gd name="T63" fmla="*/ 1428947 h 411"/>
              <a:gd name="T64" fmla="*/ 60046 w 250"/>
              <a:gd name="T65" fmla="*/ 802611 h 411"/>
              <a:gd name="T66" fmla="*/ 878167 w 250"/>
              <a:gd name="T67" fmla="*/ 802611 h 411"/>
              <a:gd name="T68" fmla="*/ 878167 w 250"/>
              <a:gd name="T69" fmla="*/ 1428947 h 411"/>
              <a:gd name="T70" fmla="*/ 131350 w 250"/>
              <a:gd name="T71" fmla="*/ 517572 h 411"/>
              <a:gd name="T72" fmla="*/ 131350 w 250"/>
              <a:gd name="T73" fmla="*/ 652590 h 411"/>
              <a:gd name="T74" fmla="*/ 161373 w 250"/>
              <a:gd name="T75" fmla="*/ 682594 h 411"/>
              <a:gd name="T76" fmla="*/ 191395 w 250"/>
              <a:gd name="T77" fmla="*/ 652590 h 411"/>
              <a:gd name="T78" fmla="*/ 191395 w 250"/>
              <a:gd name="T79" fmla="*/ 517572 h 411"/>
              <a:gd name="T80" fmla="*/ 161373 w 250"/>
              <a:gd name="T81" fmla="*/ 487567 h 411"/>
              <a:gd name="T82" fmla="*/ 131350 w 250"/>
              <a:gd name="T83" fmla="*/ 517572 h 4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0" h="411">
                <a:moveTo>
                  <a:pt x="43" y="279"/>
                </a:moveTo>
                <a:cubicBezTo>
                  <a:pt x="47" y="279"/>
                  <a:pt x="51" y="276"/>
                  <a:pt x="51" y="271"/>
                </a:cubicBezTo>
                <a:cubicBezTo>
                  <a:pt x="51" y="235"/>
                  <a:pt x="51" y="235"/>
                  <a:pt x="51" y="235"/>
                </a:cubicBezTo>
                <a:cubicBezTo>
                  <a:pt x="51" y="231"/>
                  <a:pt x="47" y="227"/>
                  <a:pt x="43" y="227"/>
                </a:cubicBezTo>
                <a:cubicBezTo>
                  <a:pt x="39" y="227"/>
                  <a:pt x="35" y="231"/>
                  <a:pt x="35" y="235"/>
                </a:cubicBezTo>
                <a:cubicBezTo>
                  <a:pt x="35" y="271"/>
                  <a:pt x="35" y="271"/>
                  <a:pt x="35" y="271"/>
                </a:cubicBezTo>
                <a:cubicBezTo>
                  <a:pt x="35" y="276"/>
                  <a:pt x="39" y="279"/>
                  <a:pt x="43" y="279"/>
                </a:cubicBezTo>
                <a:close/>
                <a:moveTo>
                  <a:pt x="242" y="74"/>
                </a:moveTo>
                <a:cubicBezTo>
                  <a:pt x="238" y="74"/>
                  <a:pt x="234" y="78"/>
                  <a:pt x="234" y="82"/>
                </a:cubicBezTo>
                <a:cubicBezTo>
                  <a:pt x="234" y="198"/>
                  <a:pt x="234" y="198"/>
                  <a:pt x="234" y="198"/>
                </a:cubicBezTo>
                <a:cubicBezTo>
                  <a:pt x="16" y="198"/>
                  <a:pt x="16" y="198"/>
                  <a:pt x="16" y="198"/>
                </a:cubicBezTo>
                <a:cubicBezTo>
                  <a:pt x="16" y="30"/>
                  <a:pt x="16" y="30"/>
                  <a:pt x="16" y="30"/>
                </a:cubicBezTo>
                <a:cubicBezTo>
                  <a:pt x="16" y="22"/>
                  <a:pt x="23" y="16"/>
                  <a:pt x="31" y="16"/>
                </a:cubicBezTo>
                <a:cubicBezTo>
                  <a:pt x="219" y="16"/>
                  <a:pt x="219" y="16"/>
                  <a:pt x="219" y="16"/>
                </a:cubicBezTo>
                <a:cubicBezTo>
                  <a:pt x="227" y="16"/>
                  <a:pt x="234" y="22"/>
                  <a:pt x="234" y="30"/>
                </a:cubicBezTo>
                <a:cubicBezTo>
                  <a:pt x="234" y="50"/>
                  <a:pt x="234" y="50"/>
                  <a:pt x="234" y="50"/>
                </a:cubicBezTo>
                <a:cubicBezTo>
                  <a:pt x="234" y="55"/>
                  <a:pt x="238" y="58"/>
                  <a:pt x="242" y="58"/>
                </a:cubicBezTo>
                <a:cubicBezTo>
                  <a:pt x="246" y="58"/>
                  <a:pt x="250" y="55"/>
                  <a:pt x="250" y="50"/>
                </a:cubicBezTo>
                <a:cubicBezTo>
                  <a:pt x="250" y="30"/>
                  <a:pt x="250" y="30"/>
                  <a:pt x="250" y="30"/>
                </a:cubicBezTo>
                <a:cubicBezTo>
                  <a:pt x="250" y="14"/>
                  <a:pt x="236" y="0"/>
                  <a:pt x="219" y="0"/>
                </a:cubicBezTo>
                <a:cubicBezTo>
                  <a:pt x="31" y="0"/>
                  <a:pt x="31" y="0"/>
                  <a:pt x="31" y="0"/>
                </a:cubicBezTo>
                <a:cubicBezTo>
                  <a:pt x="14" y="0"/>
                  <a:pt x="0" y="14"/>
                  <a:pt x="0" y="30"/>
                </a:cubicBezTo>
                <a:cubicBezTo>
                  <a:pt x="0" y="381"/>
                  <a:pt x="0" y="381"/>
                  <a:pt x="0" y="381"/>
                </a:cubicBezTo>
                <a:cubicBezTo>
                  <a:pt x="0" y="398"/>
                  <a:pt x="14" y="411"/>
                  <a:pt x="31" y="411"/>
                </a:cubicBezTo>
                <a:cubicBezTo>
                  <a:pt x="219" y="411"/>
                  <a:pt x="219" y="411"/>
                  <a:pt x="219" y="411"/>
                </a:cubicBezTo>
                <a:cubicBezTo>
                  <a:pt x="236" y="411"/>
                  <a:pt x="250" y="398"/>
                  <a:pt x="250" y="381"/>
                </a:cubicBezTo>
                <a:cubicBezTo>
                  <a:pt x="250" y="82"/>
                  <a:pt x="250" y="82"/>
                  <a:pt x="250" y="82"/>
                </a:cubicBezTo>
                <a:cubicBezTo>
                  <a:pt x="250" y="78"/>
                  <a:pt x="246" y="74"/>
                  <a:pt x="242" y="74"/>
                </a:cubicBezTo>
                <a:close/>
                <a:moveTo>
                  <a:pt x="234" y="381"/>
                </a:moveTo>
                <a:cubicBezTo>
                  <a:pt x="234" y="389"/>
                  <a:pt x="227" y="395"/>
                  <a:pt x="219" y="395"/>
                </a:cubicBezTo>
                <a:cubicBezTo>
                  <a:pt x="31" y="395"/>
                  <a:pt x="31" y="395"/>
                  <a:pt x="31" y="395"/>
                </a:cubicBezTo>
                <a:cubicBezTo>
                  <a:pt x="23" y="395"/>
                  <a:pt x="16" y="389"/>
                  <a:pt x="16" y="381"/>
                </a:cubicBezTo>
                <a:cubicBezTo>
                  <a:pt x="16" y="214"/>
                  <a:pt x="16" y="214"/>
                  <a:pt x="16" y="214"/>
                </a:cubicBezTo>
                <a:cubicBezTo>
                  <a:pt x="234" y="214"/>
                  <a:pt x="234" y="214"/>
                  <a:pt x="234" y="214"/>
                </a:cubicBezTo>
                <a:lnTo>
                  <a:pt x="234" y="381"/>
                </a:lnTo>
                <a:close/>
                <a:moveTo>
                  <a:pt x="35" y="138"/>
                </a:moveTo>
                <a:cubicBezTo>
                  <a:pt x="35" y="174"/>
                  <a:pt x="35" y="174"/>
                  <a:pt x="35" y="174"/>
                </a:cubicBezTo>
                <a:cubicBezTo>
                  <a:pt x="35" y="179"/>
                  <a:pt x="39" y="182"/>
                  <a:pt x="43" y="182"/>
                </a:cubicBezTo>
                <a:cubicBezTo>
                  <a:pt x="47" y="182"/>
                  <a:pt x="51" y="179"/>
                  <a:pt x="51" y="174"/>
                </a:cubicBezTo>
                <a:cubicBezTo>
                  <a:pt x="51" y="138"/>
                  <a:pt x="51" y="138"/>
                  <a:pt x="51" y="138"/>
                </a:cubicBezTo>
                <a:cubicBezTo>
                  <a:pt x="51" y="134"/>
                  <a:pt x="47" y="130"/>
                  <a:pt x="43" y="130"/>
                </a:cubicBezTo>
                <a:cubicBezTo>
                  <a:pt x="39" y="130"/>
                  <a:pt x="35" y="134"/>
                  <a:pt x="35" y="138"/>
                </a:cubicBezTo>
                <a:close/>
              </a:path>
            </a:pathLst>
          </a:custGeom>
          <a:solidFill>
            <a:srgbClr val="92D05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11" name="Freeform 10"/>
          <p:cNvSpPr>
            <a:spLocks noEditPoints="1"/>
          </p:cNvSpPr>
          <p:nvPr/>
        </p:nvSpPr>
        <p:spPr bwMode="auto">
          <a:xfrm>
            <a:off x="10081084" y="3052439"/>
            <a:ext cx="308950" cy="630698"/>
          </a:xfrm>
          <a:custGeom>
            <a:avLst/>
            <a:gdLst>
              <a:gd name="T0" fmla="*/ 438526 w 241"/>
              <a:gd name="T1" fmla="*/ 1335407 h 383"/>
              <a:gd name="T2" fmla="*/ 505991 w 241"/>
              <a:gd name="T3" fmla="*/ 1267887 h 383"/>
              <a:gd name="T4" fmla="*/ 438526 w 241"/>
              <a:gd name="T5" fmla="*/ 1204117 h 383"/>
              <a:gd name="T6" fmla="*/ 371060 w 241"/>
              <a:gd name="T7" fmla="*/ 1267887 h 383"/>
              <a:gd name="T8" fmla="*/ 438526 w 241"/>
              <a:gd name="T9" fmla="*/ 1335407 h 383"/>
              <a:gd name="T10" fmla="*/ 873303 w 241"/>
              <a:gd name="T11" fmla="*/ 337603 h 383"/>
              <a:gd name="T12" fmla="*/ 903288 w 241"/>
              <a:gd name="T13" fmla="*/ 307594 h 383"/>
              <a:gd name="T14" fmla="*/ 903288 w 241"/>
              <a:gd name="T15" fmla="*/ 71272 h 383"/>
              <a:gd name="T16" fmla="*/ 828326 w 241"/>
              <a:gd name="T17" fmla="*/ 0 h 383"/>
              <a:gd name="T18" fmla="*/ 71214 w 241"/>
              <a:gd name="T19" fmla="*/ 0 h 383"/>
              <a:gd name="T20" fmla="*/ 0 w 241"/>
              <a:gd name="T21" fmla="*/ 71272 h 383"/>
              <a:gd name="T22" fmla="*/ 0 w 241"/>
              <a:gd name="T23" fmla="*/ 1365416 h 383"/>
              <a:gd name="T24" fmla="*/ 71214 w 241"/>
              <a:gd name="T25" fmla="*/ 1436688 h 383"/>
              <a:gd name="T26" fmla="*/ 828326 w 241"/>
              <a:gd name="T27" fmla="*/ 1436688 h 383"/>
              <a:gd name="T28" fmla="*/ 903288 w 241"/>
              <a:gd name="T29" fmla="*/ 1365416 h 383"/>
              <a:gd name="T30" fmla="*/ 903288 w 241"/>
              <a:gd name="T31" fmla="*/ 427630 h 383"/>
              <a:gd name="T32" fmla="*/ 873303 w 241"/>
              <a:gd name="T33" fmla="*/ 397621 h 383"/>
              <a:gd name="T34" fmla="*/ 843319 w 241"/>
              <a:gd name="T35" fmla="*/ 427630 h 383"/>
              <a:gd name="T36" fmla="*/ 843319 w 241"/>
              <a:gd name="T37" fmla="*/ 1106587 h 383"/>
              <a:gd name="T38" fmla="*/ 59969 w 241"/>
              <a:gd name="T39" fmla="*/ 1106587 h 383"/>
              <a:gd name="T40" fmla="*/ 59969 w 241"/>
              <a:gd name="T41" fmla="*/ 258829 h 383"/>
              <a:gd name="T42" fmla="*/ 843319 w 241"/>
              <a:gd name="T43" fmla="*/ 258829 h 383"/>
              <a:gd name="T44" fmla="*/ 843319 w 241"/>
              <a:gd name="T45" fmla="*/ 307594 h 383"/>
              <a:gd name="T46" fmla="*/ 873303 w 241"/>
              <a:gd name="T47" fmla="*/ 337603 h 383"/>
              <a:gd name="T48" fmla="*/ 843319 w 241"/>
              <a:gd name="T49" fmla="*/ 1166606 h 383"/>
              <a:gd name="T50" fmla="*/ 843319 w 241"/>
              <a:gd name="T51" fmla="*/ 1365416 h 383"/>
              <a:gd name="T52" fmla="*/ 828326 w 241"/>
              <a:gd name="T53" fmla="*/ 1376670 h 383"/>
              <a:gd name="T54" fmla="*/ 71214 w 241"/>
              <a:gd name="T55" fmla="*/ 1376670 h 383"/>
              <a:gd name="T56" fmla="*/ 59969 w 241"/>
              <a:gd name="T57" fmla="*/ 1365416 h 383"/>
              <a:gd name="T58" fmla="*/ 59969 w 241"/>
              <a:gd name="T59" fmla="*/ 1166606 h 383"/>
              <a:gd name="T60" fmla="*/ 843319 w 241"/>
              <a:gd name="T61" fmla="*/ 1166606 h 383"/>
              <a:gd name="T62" fmla="*/ 59969 w 241"/>
              <a:gd name="T63" fmla="*/ 198811 h 383"/>
              <a:gd name="T64" fmla="*/ 59969 w 241"/>
              <a:gd name="T65" fmla="*/ 71272 h 383"/>
              <a:gd name="T66" fmla="*/ 71214 w 241"/>
              <a:gd name="T67" fmla="*/ 60018 h 383"/>
              <a:gd name="T68" fmla="*/ 828326 w 241"/>
              <a:gd name="T69" fmla="*/ 60018 h 383"/>
              <a:gd name="T70" fmla="*/ 843319 w 241"/>
              <a:gd name="T71" fmla="*/ 71272 h 383"/>
              <a:gd name="T72" fmla="*/ 843319 w 241"/>
              <a:gd name="T73" fmla="*/ 198811 h 383"/>
              <a:gd name="T74" fmla="*/ 59969 w 241"/>
              <a:gd name="T75" fmla="*/ 198811 h 383"/>
              <a:gd name="T76" fmla="*/ 505991 w 241"/>
              <a:gd name="T77" fmla="*/ 97530 h 383"/>
              <a:gd name="T78" fmla="*/ 371060 w 241"/>
              <a:gd name="T79" fmla="*/ 97530 h 383"/>
              <a:gd name="T80" fmla="*/ 341076 w 241"/>
              <a:gd name="T81" fmla="*/ 127539 h 383"/>
              <a:gd name="T82" fmla="*/ 371060 w 241"/>
              <a:gd name="T83" fmla="*/ 157548 h 383"/>
              <a:gd name="T84" fmla="*/ 505991 w 241"/>
              <a:gd name="T85" fmla="*/ 157548 h 383"/>
              <a:gd name="T86" fmla="*/ 535976 w 241"/>
              <a:gd name="T87" fmla="*/ 127539 h 383"/>
              <a:gd name="T88" fmla="*/ 505991 w 241"/>
              <a:gd name="T89" fmla="*/ 97530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7030A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12" name="Freeform 11"/>
          <p:cNvSpPr>
            <a:spLocks noChangeAspect="1" noEditPoints="1"/>
          </p:cNvSpPr>
          <p:nvPr/>
        </p:nvSpPr>
        <p:spPr bwMode="auto">
          <a:xfrm>
            <a:off x="9411237" y="2968634"/>
            <a:ext cx="479103" cy="546238"/>
          </a:xfrm>
          <a:custGeom>
            <a:avLst/>
            <a:gdLst>
              <a:gd name="T0" fmla="*/ 888699 w 348"/>
              <a:gd name="T1" fmla="*/ 1005503 h 366"/>
              <a:gd name="T2" fmla="*/ 888699 w 348"/>
              <a:gd name="T3" fmla="*/ 945473 h 366"/>
              <a:gd name="T4" fmla="*/ 386228 w 348"/>
              <a:gd name="T5" fmla="*/ 975488 h 366"/>
              <a:gd name="T6" fmla="*/ 416226 w 348"/>
              <a:gd name="T7" fmla="*/ 1181841 h 366"/>
              <a:gd name="T8" fmla="*/ 918697 w 348"/>
              <a:gd name="T9" fmla="*/ 1151826 h 366"/>
              <a:gd name="T10" fmla="*/ 416226 w 348"/>
              <a:gd name="T11" fmla="*/ 1121811 h 366"/>
              <a:gd name="T12" fmla="*/ 416226 w 348"/>
              <a:gd name="T13" fmla="*/ 1181841 h 366"/>
              <a:gd name="T14" fmla="*/ 1304925 w 348"/>
              <a:gd name="T15" fmla="*/ 660330 h 366"/>
              <a:gd name="T16" fmla="*/ 1214930 w 348"/>
              <a:gd name="T17" fmla="*/ 510255 h 366"/>
              <a:gd name="T18" fmla="*/ 1091187 w 348"/>
              <a:gd name="T19" fmla="*/ 367684 h 366"/>
              <a:gd name="T20" fmla="*/ 723708 w 348"/>
              <a:gd name="T21" fmla="*/ 7504 h 366"/>
              <a:gd name="T22" fmla="*/ 307482 w 348"/>
              <a:gd name="T23" fmla="*/ 0 h 366"/>
              <a:gd name="T24" fmla="*/ 213738 w 348"/>
              <a:gd name="T25" fmla="*/ 510255 h 366"/>
              <a:gd name="T26" fmla="*/ 0 w 348"/>
              <a:gd name="T27" fmla="*/ 600300 h 366"/>
              <a:gd name="T28" fmla="*/ 89995 w 348"/>
              <a:gd name="T29" fmla="*/ 1084292 h 366"/>
              <a:gd name="T30" fmla="*/ 213738 w 348"/>
              <a:gd name="T31" fmla="*/ 1279390 h 366"/>
              <a:gd name="T32" fmla="*/ 997443 w 348"/>
              <a:gd name="T33" fmla="*/ 1373187 h 366"/>
              <a:gd name="T34" fmla="*/ 1091187 w 348"/>
              <a:gd name="T35" fmla="*/ 1084292 h 366"/>
              <a:gd name="T36" fmla="*/ 1304925 w 348"/>
              <a:gd name="T37" fmla="*/ 994247 h 366"/>
              <a:gd name="T38" fmla="*/ 1274927 w 348"/>
              <a:gd name="T39" fmla="*/ 746624 h 366"/>
              <a:gd name="T40" fmla="*/ 1244928 w 348"/>
              <a:gd name="T41" fmla="*/ 994247 h 366"/>
              <a:gd name="T42" fmla="*/ 1091187 w 348"/>
              <a:gd name="T43" fmla="*/ 1024262 h 366"/>
              <a:gd name="T44" fmla="*/ 997443 w 348"/>
              <a:gd name="T45" fmla="*/ 750375 h 366"/>
              <a:gd name="T46" fmla="*/ 213738 w 348"/>
              <a:gd name="T47" fmla="*/ 847924 h 366"/>
              <a:gd name="T48" fmla="*/ 89995 w 348"/>
              <a:gd name="T49" fmla="*/ 1024262 h 366"/>
              <a:gd name="T50" fmla="*/ 59997 w 348"/>
              <a:gd name="T51" fmla="*/ 600300 h 366"/>
              <a:gd name="T52" fmla="*/ 1214930 w 348"/>
              <a:gd name="T53" fmla="*/ 570285 h 366"/>
              <a:gd name="T54" fmla="*/ 1244928 w 348"/>
              <a:gd name="T55" fmla="*/ 660330 h 366"/>
              <a:gd name="T56" fmla="*/ 273734 w 348"/>
              <a:gd name="T57" fmla="*/ 847924 h 366"/>
              <a:gd name="T58" fmla="*/ 997443 w 348"/>
              <a:gd name="T59" fmla="*/ 810405 h 366"/>
              <a:gd name="T60" fmla="*/ 1031191 w 348"/>
              <a:gd name="T61" fmla="*/ 1279390 h 366"/>
              <a:gd name="T62" fmla="*/ 307482 w 348"/>
              <a:gd name="T63" fmla="*/ 1313157 h 366"/>
              <a:gd name="T64" fmla="*/ 273734 w 348"/>
              <a:gd name="T65" fmla="*/ 847924 h 366"/>
              <a:gd name="T66" fmla="*/ 273734 w 348"/>
              <a:gd name="T67" fmla="*/ 510255 h 366"/>
              <a:gd name="T68" fmla="*/ 307482 w 348"/>
              <a:gd name="T69" fmla="*/ 60030 h 366"/>
              <a:gd name="T70" fmla="*/ 671211 w 348"/>
              <a:gd name="T71" fmla="*/ 303902 h 366"/>
              <a:gd name="T72" fmla="*/ 1031191 w 348"/>
              <a:gd name="T73" fmla="*/ 397699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8" h="366">
                <a:moveTo>
                  <a:pt x="111" y="268"/>
                </a:moveTo>
                <a:cubicBezTo>
                  <a:pt x="237" y="268"/>
                  <a:pt x="237" y="268"/>
                  <a:pt x="237" y="268"/>
                </a:cubicBezTo>
                <a:cubicBezTo>
                  <a:pt x="241" y="268"/>
                  <a:pt x="245" y="264"/>
                  <a:pt x="245" y="260"/>
                </a:cubicBezTo>
                <a:cubicBezTo>
                  <a:pt x="245" y="255"/>
                  <a:pt x="241" y="252"/>
                  <a:pt x="237" y="252"/>
                </a:cubicBezTo>
                <a:cubicBezTo>
                  <a:pt x="111" y="252"/>
                  <a:pt x="111" y="252"/>
                  <a:pt x="111" y="252"/>
                </a:cubicBezTo>
                <a:cubicBezTo>
                  <a:pt x="107" y="252"/>
                  <a:pt x="103" y="255"/>
                  <a:pt x="103" y="260"/>
                </a:cubicBezTo>
                <a:cubicBezTo>
                  <a:pt x="103" y="264"/>
                  <a:pt x="107" y="268"/>
                  <a:pt x="111" y="268"/>
                </a:cubicBezTo>
                <a:close/>
                <a:moveTo>
                  <a:pt x="111" y="315"/>
                </a:moveTo>
                <a:cubicBezTo>
                  <a:pt x="237" y="315"/>
                  <a:pt x="237" y="315"/>
                  <a:pt x="237" y="315"/>
                </a:cubicBezTo>
                <a:cubicBezTo>
                  <a:pt x="241" y="315"/>
                  <a:pt x="245" y="311"/>
                  <a:pt x="245" y="307"/>
                </a:cubicBezTo>
                <a:cubicBezTo>
                  <a:pt x="245" y="302"/>
                  <a:pt x="241" y="299"/>
                  <a:pt x="237" y="299"/>
                </a:cubicBezTo>
                <a:cubicBezTo>
                  <a:pt x="111" y="299"/>
                  <a:pt x="111" y="299"/>
                  <a:pt x="111" y="299"/>
                </a:cubicBezTo>
                <a:cubicBezTo>
                  <a:pt x="107" y="299"/>
                  <a:pt x="103" y="302"/>
                  <a:pt x="103" y="307"/>
                </a:cubicBezTo>
                <a:cubicBezTo>
                  <a:pt x="103" y="311"/>
                  <a:pt x="107" y="315"/>
                  <a:pt x="111" y="315"/>
                </a:cubicBezTo>
                <a:close/>
                <a:moveTo>
                  <a:pt x="340" y="184"/>
                </a:moveTo>
                <a:cubicBezTo>
                  <a:pt x="345" y="184"/>
                  <a:pt x="348" y="180"/>
                  <a:pt x="348" y="176"/>
                </a:cubicBezTo>
                <a:cubicBezTo>
                  <a:pt x="348" y="160"/>
                  <a:pt x="348" y="160"/>
                  <a:pt x="348" y="160"/>
                </a:cubicBezTo>
                <a:cubicBezTo>
                  <a:pt x="348" y="147"/>
                  <a:pt x="337" y="136"/>
                  <a:pt x="324" y="136"/>
                </a:cubicBezTo>
                <a:cubicBezTo>
                  <a:pt x="291" y="136"/>
                  <a:pt x="291" y="136"/>
                  <a:pt x="291" y="136"/>
                </a:cubicBezTo>
                <a:cubicBezTo>
                  <a:pt x="291" y="98"/>
                  <a:pt x="291" y="98"/>
                  <a:pt x="291" y="98"/>
                </a:cubicBezTo>
                <a:cubicBezTo>
                  <a:pt x="291" y="96"/>
                  <a:pt x="290" y="94"/>
                  <a:pt x="289" y="92"/>
                </a:cubicBezTo>
                <a:cubicBezTo>
                  <a:pt x="193" y="2"/>
                  <a:pt x="193" y="2"/>
                  <a:pt x="193" y="2"/>
                </a:cubicBezTo>
                <a:cubicBezTo>
                  <a:pt x="191" y="1"/>
                  <a:pt x="189" y="0"/>
                  <a:pt x="187" y="0"/>
                </a:cubicBezTo>
                <a:cubicBezTo>
                  <a:pt x="82" y="0"/>
                  <a:pt x="82" y="0"/>
                  <a:pt x="82" y="0"/>
                </a:cubicBezTo>
                <a:cubicBezTo>
                  <a:pt x="68" y="0"/>
                  <a:pt x="57" y="11"/>
                  <a:pt x="57" y="25"/>
                </a:cubicBezTo>
                <a:cubicBezTo>
                  <a:pt x="57" y="136"/>
                  <a:pt x="57" y="136"/>
                  <a:pt x="57" y="136"/>
                </a:cubicBezTo>
                <a:cubicBezTo>
                  <a:pt x="24" y="136"/>
                  <a:pt x="24" y="136"/>
                  <a:pt x="24" y="136"/>
                </a:cubicBezTo>
                <a:cubicBezTo>
                  <a:pt x="11" y="136"/>
                  <a:pt x="0" y="147"/>
                  <a:pt x="0" y="160"/>
                </a:cubicBezTo>
                <a:cubicBezTo>
                  <a:pt x="0" y="265"/>
                  <a:pt x="0" y="265"/>
                  <a:pt x="0" y="265"/>
                </a:cubicBezTo>
                <a:cubicBezTo>
                  <a:pt x="0" y="279"/>
                  <a:pt x="11" y="289"/>
                  <a:pt x="24" y="289"/>
                </a:cubicBezTo>
                <a:cubicBezTo>
                  <a:pt x="57" y="289"/>
                  <a:pt x="57" y="289"/>
                  <a:pt x="57" y="289"/>
                </a:cubicBezTo>
                <a:cubicBezTo>
                  <a:pt x="57" y="341"/>
                  <a:pt x="57" y="341"/>
                  <a:pt x="57" y="341"/>
                </a:cubicBezTo>
                <a:cubicBezTo>
                  <a:pt x="57" y="351"/>
                  <a:pt x="63" y="366"/>
                  <a:pt x="82" y="366"/>
                </a:cubicBezTo>
                <a:cubicBezTo>
                  <a:pt x="266" y="366"/>
                  <a:pt x="266" y="366"/>
                  <a:pt x="266" y="366"/>
                </a:cubicBezTo>
                <a:cubicBezTo>
                  <a:pt x="276" y="366"/>
                  <a:pt x="291" y="360"/>
                  <a:pt x="291" y="341"/>
                </a:cubicBezTo>
                <a:cubicBezTo>
                  <a:pt x="291" y="289"/>
                  <a:pt x="291" y="289"/>
                  <a:pt x="291" y="289"/>
                </a:cubicBezTo>
                <a:cubicBezTo>
                  <a:pt x="324" y="289"/>
                  <a:pt x="324" y="289"/>
                  <a:pt x="324" y="289"/>
                </a:cubicBezTo>
                <a:cubicBezTo>
                  <a:pt x="337" y="289"/>
                  <a:pt x="348" y="279"/>
                  <a:pt x="348" y="265"/>
                </a:cubicBezTo>
                <a:cubicBezTo>
                  <a:pt x="348" y="207"/>
                  <a:pt x="348" y="207"/>
                  <a:pt x="348" y="207"/>
                </a:cubicBezTo>
                <a:cubicBezTo>
                  <a:pt x="348" y="203"/>
                  <a:pt x="345" y="199"/>
                  <a:pt x="340" y="199"/>
                </a:cubicBezTo>
                <a:cubicBezTo>
                  <a:pt x="336" y="199"/>
                  <a:pt x="332" y="203"/>
                  <a:pt x="332" y="207"/>
                </a:cubicBezTo>
                <a:cubicBezTo>
                  <a:pt x="332" y="265"/>
                  <a:pt x="332" y="265"/>
                  <a:pt x="332" y="265"/>
                </a:cubicBezTo>
                <a:cubicBezTo>
                  <a:pt x="332" y="270"/>
                  <a:pt x="329" y="273"/>
                  <a:pt x="324" y="273"/>
                </a:cubicBezTo>
                <a:cubicBezTo>
                  <a:pt x="291" y="273"/>
                  <a:pt x="291" y="273"/>
                  <a:pt x="291" y="273"/>
                </a:cubicBezTo>
                <a:cubicBezTo>
                  <a:pt x="291" y="226"/>
                  <a:pt x="291" y="226"/>
                  <a:pt x="291" y="226"/>
                </a:cubicBezTo>
                <a:cubicBezTo>
                  <a:pt x="291" y="215"/>
                  <a:pt x="285" y="200"/>
                  <a:pt x="266" y="200"/>
                </a:cubicBezTo>
                <a:cubicBezTo>
                  <a:pt x="82" y="200"/>
                  <a:pt x="82" y="200"/>
                  <a:pt x="82" y="200"/>
                </a:cubicBezTo>
                <a:cubicBezTo>
                  <a:pt x="72" y="200"/>
                  <a:pt x="57" y="207"/>
                  <a:pt x="57" y="226"/>
                </a:cubicBezTo>
                <a:cubicBezTo>
                  <a:pt x="57" y="273"/>
                  <a:pt x="57" y="273"/>
                  <a:pt x="57" y="273"/>
                </a:cubicBezTo>
                <a:cubicBezTo>
                  <a:pt x="24" y="273"/>
                  <a:pt x="24" y="273"/>
                  <a:pt x="24" y="273"/>
                </a:cubicBezTo>
                <a:cubicBezTo>
                  <a:pt x="19" y="273"/>
                  <a:pt x="16" y="270"/>
                  <a:pt x="16" y="265"/>
                </a:cubicBezTo>
                <a:cubicBezTo>
                  <a:pt x="16" y="160"/>
                  <a:pt x="16" y="160"/>
                  <a:pt x="16" y="160"/>
                </a:cubicBezTo>
                <a:cubicBezTo>
                  <a:pt x="16" y="156"/>
                  <a:pt x="19" y="152"/>
                  <a:pt x="24" y="152"/>
                </a:cubicBezTo>
                <a:cubicBezTo>
                  <a:pt x="324" y="152"/>
                  <a:pt x="324" y="152"/>
                  <a:pt x="324" y="152"/>
                </a:cubicBezTo>
                <a:cubicBezTo>
                  <a:pt x="329" y="152"/>
                  <a:pt x="332" y="156"/>
                  <a:pt x="332" y="160"/>
                </a:cubicBezTo>
                <a:cubicBezTo>
                  <a:pt x="332" y="176"/>
                  <a:pt x="332" y="176"/>
                  <a:pt x="332" y="176"/>
                </a:cubicBezTo>
                <a:cubicBezTo>
                  <a:pt x="332" y="180"/>
                  <a:pt x="336" y="184"/>
                  <a:pt x="340" y="184"/>
                </a:cubicBezTo>
                <a:close/>
                <a:moveTo>
                  <a:pt x="73" y="226"/>
                </a:moveTo>
                <a:cubicBezTo>
                  <a:pt x="73" y="217"/>
                  <a:pt x="79" y="216"/>
                  <a:pt x="82" y="216"/>
                </a:cubicBezTo>
                <a:cubicBezTo>
                  <a:pt x="266" y="216"/>
                  <a:pt x="266" y="216"/>
                  <a:pt x="266" y="216"/>
                </a:cubicBezTo>
                <a:cubicBezTo>
                  <a:pt x="274" y="216"/>
                  <a:pt x="275" y="222"/>
                  <a:pt x="275" y="226"/>
                </a:cubicBezTo>
                <a:cubicBezTo>
                  <a:pt x="275" y="341"/>
                  <a:pt x="275" y="341"/>
                  <a:pt x="275" y="341"/>
                </a:cubicBezTo>
                <a:cubicBezTo>
                  <a:pt x="275" y="349"/>
                  <a:pt x="269" y="350"/>
                  <a:pt x="266" y="350"/>
                </a:cubicBezTo>
                <a:cubicBezTo>
                  <a:pt x="82" y="350"/>
                  <a:pt x="82" y="350"/>
                  <a:pt x="82" y="350"/>
                </a:cubicBezTo>
                <a:cubicBezTo>
                  <a:pt x="74" y="350"/>
                  <a:pt x="73" y="344"/>
                  <a:pt x="73" y="341"/>
                </a:cubicBezTo>
                <a:lnTo>
                  <a:pt x="73" y="226"/>
                </a:lnTo>
                <a:close/>
                <a:moveTo>
                  <a:pt x="275" y="136"/>
                </a:moveTo>
                <a:cubicBezTo>
                  <a:pt x="73" y="136"/>
                  <a:pt x="73" y="136"/>
                  <a:pt x="73" y="136"/>
                </a:cubicBezTo>
                <a:cubicBezTo>
                  <a:pt x="73" y="25"/>
                  <a:pt x="73" y="25"/>
                  <a:pt x="73" y="25"/>
                </a:cubicBezTo>
                <a:cubicBezTo>
                  <a:pt x="73" y="20"/>
                  <a:pt x="77" y="16"/>
                  <a:pt x="82" y="16"/>
                </a:cubicBezTo>
                <a:cubicBezTo>
                  <a:pt x="179" y="16"/>
                  <a:pt x="179" y="16"/>
                  <a:pt x="179" y="16"/>
                </a:cubicBezTo>
                <a:cubicBezTo>
                  <a:pt x="179" y="81"/>
                  <a:pt x="179" y="81"/>
                  <a:pt x="179" y="81"/>
                </a:cubicBezTo>
                <a:cubicBezTo>
                  <a:pt x="179" y="95"/>
                  <a:pt x="191" y="106"/>
                  <a:pt x="204" y="106"/>
                </a:cubicBezTo>
                <a:cubicBezTo>
                  <a:pt x="275" y="106"/>
                  <a:pt x="275" y="106"/>
                  <a:pt x="275" y="106"/>
                </a:cubicBezTo>
                <a:lnTo>
                  <a:pt x="275" y="136"/>
                </a:lnTo>
                <a:close/>
              </a:path>
            </a:pathLst>
          </a:custGeom>
          <a:solidFill>
            <a:srgbClr val="0070C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13" name="Freeform 12"/>
          <p:cNvSpPr>
            <a:spLocks noChangeAspect="1" noEditPoints="1"/>
          </p:cNvSpPr>
          <p:nvPr/>
        </p:nvSpPr>
        <p:spPr bwMode="auto">
          <a:xfrm>
            <a:off x="10460841" y="3173803"/>
            <a:ext cx="475263" cy="537412"/>
          </a:xfrm>
          <a:custGeom>
            <a:avLst/>
            <a:gdLst>
              <a:gd name="T0" fmla="*/ 1346380 w 378"/>
              <a:gd name="T1" fmla="*/ 322130 h 395"/>
              <a:gd name="T2" fmla="*/ 1346380 w 378"/>
              <a:gd name="T3" fmla="*/ 460721 h 395"/>
              <a:gd name="T4" fmla="*/ 1061353 w 378"/>
              <a:gd name="T5" fmla="*/ 513160 h 395"/>
              <a:gd name="T6" fmla="*/ 1226369 w 378"/>
              <a:gd name="T7" fmla="*/ 284673 h 395"/>
              <a:gd name="T8" fmla="*/ 1301376 w 378"/>
              <a:gd name="T9" fmla="*/ 280927 h 395"/>
              <a:gd name="T10" fmla="*/ 1237620 w 378"/>
              <a:gd name="T11" fmla="*/ 224742 h 395"/>
              <a:gd name="T12" fmla="*/ 753823 w 378"/>
              <a:gd name="T13" fmla="*/ 157319 h 395"/>
              <a:gd name="T14" fmla="*/ 566305 w 378"/>
              <a:gd name="T15" fmla="*/ 7491 h 395"/>
              <a:gd name="T16" fmla="*/ 262525 w 378"/>
              <a:gd name="T17" fmla="*/ 14983 h 395"/>
              <a:gd name="T18" fmla="*/ 11251 w 378"/>
              <a:gd name="T19" fmla="*/ 191031 h 395"/>
              <a:gd name="T20" fmla="*/ 101260 w 378"/>
              <a:gd name="T21" fmla="*/ 239725 h 395"/>
              <a:gd name="T22" fmla="*/ 262525 w 378"/>
              <a:gd name="T23" fmla="*/ 176048 h 395"/>
              <a:gd name="T24" fmla="*/ 360035 w 378"/>
              <a:gd name="T25" fmla="*/ 310893 h 395"/>
              <a:gd name="T26" fmla="*/ 225022 w 378"/>
              <a:gd name="T27" fmla="*/ 370824 h 395"/>
              <a:gd name="T28" fmla="*/ 86258 w 378"/>
              <a:gd name="T29" fmla="*/ 370824 h 395"/>
              <a:gd name="T30" fmla="*/ 67507 w 378"/>
              <a:gd name="T31" fmla="*/ 468212 h 395"/>
              <a:gd name="T32" fmla="*/ 356284 w 378"/>
              <a:gd name="T33" fmla="*/ 509415 h 395"/>
              <a:gd name="T34" fmla="*/ 528801 w 378"/>
              <a:gd name="T35" fmla="*/ 419518 h 395"/>
              <a:gd name="T36" fmla="*/ 547553 w 378"/>
              <a:gd name="T37" fmla="*/ 423264 h 395"/>
              <a:gd name="T38" fmla="*/ 990096 w 378"/>
              <a:gd name="T39" fmla="*/ 494432 h 395"/>
              <a:gd name="T40" fmla="*/ 798827 w 378"/>
              <a:gd name="T41" fmla="*/ 775359 h 395"/>
              <a:gd name="T42" fmla="*/ 603808 w 378"/>
              <a:gd name="T43" fmla="*/ 1056286 h 395"/>
              <a:gd name="T44" fmla="*/ 345033 w 378"/>
              <a:gd name="T45" fmla="*/ 1445839 h 395"/>
              <a:gd name="T46" fmla="*/ 1215117 w 378"/>
              <a:gd name="T47" fmla="*/ 1479550 h 395"/>
              <a:gd name="T48" fmla="*/ 1256371 w 378"/>
              <a:gd name="T49" fmla="*/ 1363433 h 395"/>
              <a:gd name="T50" fmla="*/ 1023849 w 378"/>
              <a:gd name="T51" fmla="*/ 985118 h 395"/>
              <a:gd name="T52" fmla="*/ 1215117 w 378"/>
              <a:gd name="T53" fmla="*/ 640514 h 395"/>
              <a:gd name="T54" fmla="*/ 1387634 w 378"/>
              <a:gd name="T55" fmla="*/ 337113 h 395"/>
              <a:gd name="T56" fmla="*/ 262525 w 378"/>
              <a:gd name="T57" fmla="*/ 116117 h 395"/>
              <a:gd name="T58" fmla="*/ 86258 w 378"/>
              <a:gd name="T59" fmla="*/ 176048 h 395"/>
              <a:gd name="T60" fmla="*/ 262525 w 378"/>
              <a:gd name="T61" fmla="*/ 74914 h 395"/>
              <a:gd name="T62" fmla="*/ 348784 w 378"/>
              <a:gd name="T63" fmla="*/ 138591 h 395"/>
              <a:gd name="T64" fmla="*/ 243774 w 378"/>
              <a:gd name="T65" fmla="*/ 471958 h 395"/>
              <a:gd name="T66" fmla="*/ 131263 w 378"/>
              <a:gd name="T67" fmla="*/ 419518 h 395"/>
              <a:gd name="T68" fmla="*/ 318781 w 378"/>
              <a:gd name="T69" fmla="*/ 415772 h 395"/>
              <a:gd name="T70" fmla="*/ 438792 w 378"/>
              <a:gd name="T71" fmla="*/ 389552 h 395"/>
              <a:gd name="T72" fmla="*/ 701318 w 378"/>
              <a:gd name="T73" fmla="*/ 228487 h 395"/>
              <a:gd name="T74" fmla="*/ 427541 w 378"/>
              <a:gd name="T75" fmla="*/ 307147 h 395"/>
              <a:gd name="T76" fmla="*/ 547553 w 378"/>
              <a:gd name="T77" fmla="*/ 67423 h 395"/>
              <a:gd name="T78" fmla="*/ 667565 w 378"/>
              <a:gd name="T79" fmla="*/ 119862 h 395"/>
              <a:gd name="T80" fmla="*/ 982595 w 378"/>
              <a:gd name="T81" fmla="*/ 385807 h 395"/>
              <a:gd name="T82" fmla="*/ 712569 w 378"/>
              <a:gd name="T83" fmla="*/ 344604 h 395"/>
              <a:gd name="T84" fmla="*/ 761324 w 378"/>
              <a:gd name="T85" fmla="*/ 220996 h 395"/>
              <a:gd name="T86" fmla="*/ 982595 w 378"/>
              <a:gd name="T87" fmla="*/ 385807 h 395"/>
              <a:gd name="T88" fmla="*/ 963843 w 378"/>
              <a:gd name="T89" fmla="*/ 985118 h 395"/>
              <a:gd name="T90" fmla="*/ 648813 w 378"/>
              <a:gd name="T91" fmla="*/ 985118 h 395"/>
              <a:gd name="T92" fmla="*/ 1211367 w 378"/>
              <a:gd name="T93" fmla="*/ 1400890 h 395"/>
              <a:gd name="T94" fmla="*/ 397538 w 378"/>
              <a:gd name="T95" fmla="*/ 1419619 h 395"/>
              <a:gd name="T96" fmla="*/ 633811 w 378"/>
              <a:gd name="T97" fmla="*/ 1112472 h 395"/>
              <a:gd name="T98" fmla="*/ 978845 w 378"/>
              <a:gd name="T99" fmla="*/ 1112472 h 395"/>
              <a:gd name="T100" fmla="*/ 978845 w 378"/>
              <a:gd name="T101" fmla="*/ 861510 h 395"/>
              <a:gd name="T102" fmla="*/ 1027599 w 378"/>
              <a:gd name="T103" fmla="*/ 565600 h 395"/>
              <a:gd name="T104" fmla="*/ 978845 w 378"/>
              <a:gd name="T105" fmla="*/ 861510 h 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8" h="395">
                <a:moveTo>
                  <a:pt x="370" y="90"/>
                </a:moveTo>
                <a:cubicBezTo>
                  <a:pt x="368" y="86"/>
                  <a:pt x="363" y="84"/>
                  <a:pt x="359" y="86"/>
                </a:cubicBezTo>
                <a:cubicBezTo>
                  <a:pt x="355" y="88"/>
                  <a:pt x="354" y="93"/>
                  <a:pt x="356" y="97"/>
                </a:cubicBezTo>
                <a:cubicBezTo>
                  <a:pt x="360" y="105"/>
                  <a:pt x="361" y="114"/>
                  <a:pt x="359" y="123"/>
                </a:cubicBezTo>
                <a:cubicBezTo>
                  <a:pt x="354" y="145"/>
                  <a:pt x="332" y="159"/>
                  <a:pt x="310" y="154"/>
                </a:cubicBezTo>
                <a:cubicBezTo>
                  <a:pt x="299" y="152"/>
                  <a:pt x="289" y="146"/>
                  <a:pt x="283" y="137"/>
                </a:cubicBezTo>
                <a:cubicBezTo>
                  <a:pt x="277" y="128"/>
                  <a:pt x="275" y="117"/>
                  <a:pt x="278" y="107"/>
                </a:cubicBezTo>
                <a:cubicBezTo>
                  <a:pt x="282" y="85"/>
                  <a:pt x="304" y="71"/>
                  <a:pt x="327" y="76"/>
                </a:cubicBezTo>
                <a:cubicBezTo>
                  <a:pt x="330" y="76"/>
                  <a:pt x="333" y="77"/>
                  <a:pt x="336" y="79"/>
                </a:cubicBezTo>
                <a:cubicBezTo>
                  <a:pt x="340" y="80"/>
                  <a:pt x="345" y="79"/>
                  <a:pt x="347" y="75"/>
                </a:cubicBezTo>
                <a:cubicBezTo>
                  <a:pt x="349" y="71"/>
                  <a:pt x="347" y="66"/>
                  <a:pt x="343" y="64"/>
                </a:cubicBezTo>
                <a:cubicBezTo>
                  <a:pt x="339" y="62"/>
                  <a:pt x="335" y="61"/>
                  <a:pt x="330" y="60"/>
                </a:cubicBezTo>
                <a:cubicBezTo>
                  <a:pt x="314" y="57"/>
                  <a:pt x="299" y="60"/>
                  <a:pt x="286" y="68"/>
                </a:cubicBezTo>
                <a:cubicBezTo>
                  <a:pt x="201" y="42"/>
                  <a:pt x="201" y="42"/>
                  <a:pt x="201" y="42"/>
                </a:cubicBezTo>
                <a:cubicBezTo>
                  <a:pt x="199" y="35"/>
                  <a:pt x="195" y="28"/>
                  <a:pt x="190" y="22"/>
                </a:cubicBezTo>
                <a:cubicBezTo>
                  <a:pt x="181" y="10"/>
                  <a:pt x="167" y="3"/>
                  <a:pt x="151" y="2"/>
                </a:cubicBezTo>
                <a:cubicBezTo>
                  <a:pt x="136" y="0"/>
                  <a:pt x="122" y="5"/>
                  <a:pt x="111" y="13"/>
                </a:cubicBezTo>
                <a:cubicBezTo>
                  <a:pt x="103" y="9"/>
                  <a:pt x="91" y="5"/>
                  <a:pt x="70" y="4"/>
                </a:cubicBezTo>
                <a:cubicBezTo>
                  <a:pt x="21" y="3"/>
                  <a:pt x="3" y="40"/>
                  <a:pt x="2" y="42"/>
                </a:cubicBezTo>
                <a:cubicBezTo>
                  <a:pt x="0" y="45"/>
                  <a:pt x="1" y="48"/>
                  <a:pt x="3" y="51"/>
                </a:cubicBezTo>
                <a:cubicBezTo>
                  <a:pt x="16" y="64"/>
                  <a:pt x="16" y="64"/>
                  <a:pt x="16" y="64"/>
                </a:cubicBezTo>
                <a:cubicBezTo>
                  <a:pt x="19" y="67"/>
                  <a:pt x="24" y="67"/>
                  <a:pt x="27" y="64"/>
                </a:cubicBezTo>
                <a:cubicBezTo>
                  <a:pt x="27" y="64"/>
                  <a:pt x="47" y="47"/>
                  <a:pt x="69" y="47"/>
                </a:cubicBezTo>
                <a:cubicBezTo>
                  <a:pt x="70" y="47"/>
                  <a:pt x="70" y="47"/>
                  <a:pt x="70" y="47"/>
                </a:cubicBezTo>
                <a:cubicBezTo>
                  <a:pt x="77" y="47"/>
                  <a:pt x="84" y="49"/>
                  <a:pt x="90" y="53"/>
                </a:cubicBezTo>
                <a:cubicBezTo>
                  <a:pt x="89" y="63"/>
                  <a:pt x="91" y="74"/>
                  <a:pt x="96" y="83"/>
                </a:cubicBezTo>
                <a:cubicBezTo>
                  <a:pt x="92" y="88"/>
                  <a:pt x="86" y="93"/>
                  <a:pt x="79" y="96"/>
                </a:cubicBezTo>
                <a:cubicBezTo>
                  <a:pt x="74" y="98"/>
                  <a:pt x="67" y="99"/>
                  <a:pt x="60" y="99"/>
                </a:cubicBezTo>
                <a:cubicBezTo>
                  <a:pt x="46" y="99"/>
                  <a:pt x="33" y="95"/>
                  <a:pt x="33" y="95"/>
                </a:cubicBezTo>
                <a:cubicBezTo>
                  <a:pt x="29" y="93"/>
                  <a:pt x="25" y="95"/>
                  <a:pt x="23" y="99"/>
                </a:cubicBezTo>
                <a:cubicBezTo>
                  <a:pt x="16" y="116"/>
                  <a:pt x="16" y="116"/>
                  <a:pt x="16" y="116"/>
                </a:cubicBezTo>
                <a:cubicBezTo>
                  <a:pt x="15" y="119"/>
                  <a:pt x="15" y="123"/>
                  <a:pt x="18" y="125"/>
                </a:cubicBezTo>
                <a:cubicBezTo>
                  <a:pt x="19" y="126"/>
                  <a:pt x="36" y="142"/>
                  <a:pt x="65" y="142"/>
                </a:cubicBezTo>
                <a:cubicBezTo>
                  <a:pt x="75" y="142"/>
                  <a:pt x="85" y="140"/>
                  <a:pt x="95" y="136"/>
                </a:cubicBezTo>
                <a:cubicBezTo>
                  <a:pt x="116" y="127"/>
                  <a:pt x="127" y="118"/>
                  <a:pt x="132" y="111"/>
                </a:cubicBezTo>
                <a:cubicBezTo>
                  <a:pt x="135" y="111"/>
                  <a:pt x="138" y="112"/>
                  <a:pt x="141" y="112"/>
                </a:cubicBezTo>
                <a:cubicBezTo>
                  <a:pt x="143" y="112"/>
                  <a:pt x="144" y="113"/>
                  <a:pt x="146" y="113"/>
                </a:cubicBezTo>
                <a:cubicBezTo>
                  <a:pt x="146" y="113"/>
                  <a:pt x="146" y="113"/>
                  <a:pt x="146" y="113"/>
                </a:cubicBezTo>
                <a:cubicBezTo>
                  <a:pt x="157" y="113"/>
                  <a:pt x="167" y="110"/>
                  <a:pt x="176" y="104"/>
                </a:cubicBezTo>
                <a:cubicBezTo>
                  <a:pt x="264" y="132"/>
                  <a:pt x="264" y="132"/>
                  <a:pt x="264" y="132"/>
                </a:cubicBezTo>
                <a:cubicBezTo>
                  <a:pt x="264" y="134"/>
                  <a:pt x="264" y="135"/>
                  <a:pt x="265" y="136"/>
                </a:cubicBezTo>
                <a:cubicBezTo>
                  <a:pt x="213" y="207"/>
                  <a:pt x="213" y="207"/>
                  <a:pt x="213" y="207"/>
                </a:cubicBezTo>
                <a:cubicBezTo>
                  <a:pt x="182" y="208"/>
                  <a:pt x="157" y="233"/>
                  <a:pt x="157" y="263"/>
                </a:cubicBezTo>
                <a:cubicBezTo>
                  <a:pt x="157" y="270"/>
                  <a:pt x="158" y="276"/>
                  <a:pt x="161" y="282"/>
                </a:cubicBezTo>
                <a:cubicBezTo>
                  <a:pt x="95" y="364"/>
                  <a:pt x="95" y="364"/>
                  <a:pt x="95" y="364"/>
                </a:cubicBezTo>
                <a:cubicBezTo>
                  <a:pt x="90" y="370"/>
                  <a:pt x="89" y="379"/>
                  <a:pt x="92" y="386"/>
                </a:cubicBezTo>
                <a:cubicBezTo>
                  <a:pt x="94" y="391"/>
                  <a:pt x="100" y="395"/>
                  <a:pt x="106" y="395"/>
                </a:cubicBezTo>
                <a:cubicBezTo>
                  <a:pt x="324" y="395"/>
                  <a:pt x="324" y="395"/>
                  <a:pt x="324" y="395"/>
                </a:cubicBezTo>
                <a:cubicBezTo>
                  <a:pt x="330" y="395"/>
                  <a:pt x="335" y="391"/>
                  <a:pt x="338" y="386"/>
                </a:cubicBezTo>
                <a:cubicBezTo>
                  <a:pt x="341" y="379"/>
                  <a:pt x="340" y="370"/>
                  <a:pt x="335" y="364"/>
                </a:cubicBezTo>
                <a:cubicBezTo>
                  <a:pt x="269" y="282"/>
                  <a:pt x="269" y="282"/>
                  <a:pt x="269" y="282"/>
                </a:cubicBezTo>
                <a:cubicBezTo>
                  <a:pt x="271" y="276"/>
                  <a:pt x="273" y="270"/>
                  <a:pt x="273" y="263"/>
                </a:cubicBezTo>
                <a:cubicBezTo>
                  <a:pt x="273" y="257"/>
                  <a:pt x="272" y="251"/>
                  <a:pt x="270" y="246"/>
                </a:cubicBezTo>
                <a:cubicBezTo>
                  <a:pt x="324" y="171"/>
                  <a:pt x="324" y="171"/>
                  <a:pt x="324" y="171"/>
                </a:cubicBezTo>
                <a:cubicBezTo>
                  <a:pt x="348" y="169"/>
                  <a:pt x="369" y="151"/>
                  <a:pt x="375" y="127"/>
                </a:cubicBezTo>
                <a:cubicBezTo>
                  <a:pt x="378" y="114"/>
                  <a:pt x="376" y="101"/>
                  <a:pt x="370" y="90"/>
                </a:cubicBezTo>
                <a:close/>
                <a:moveTo>
                  <a:pt x="93" y="37"/>
                </a:moveTo>
                <a:cubicBezTo>
                  <a:pt x="87" y="33"/>
                  <a:pt x="79" y="31"/>
                  <a:pt x="70" y="31"/>
                </a:cubicBezTo>
                <a:cubicBezTo>
                  <a:pt x="69" y="31"/>
                  <a:pt x="69" y="31"/>
                  <a:pt x="69" y="31"/>
                </a:cubicBezTo>
                <a:cubicBezTo>
                  <a:pt x="49" y="31"/>
                  <a:pt x="31" y="41"/>
                  <a:pt x="23" y="47"/>
                </a:cubicBezTo>
                <a:cubicBezTo>
                  <a:pt x="19" y="44"/>
                  <a:pt x="19" y="44"/>
                  <a:pt x="19" y="44"/>
                </a:cubicBezTo>
                <a:cubicBezTo>
                  <a:pt x="25" y="36"/>
                  <a:pt x="40" y="20"/>
                  <a:pt x="70" y="20"/>
                </a:cubicBezTo>
                <a:cubicBezTo>
                  <a:pt x="84" y="21"/>
                  <a:pt x="93" y="23"/>
                  <a:pt x="100" y="25"/>
                </a:cubicBezTo>
                <a:cubicBezTo>
                  <a:pt x="97" y="29"/>
                  <a:pt x="95" y="32"/>
                  <a:pt x="93" y="37"/>
                </a:cubicBezTo>
                <a:close/>
                <a:moveTo>
                  <a:pt x="89" y="121"/>
                </a:moveTo>
                <a:cubicBezTo>
                  <a:pt x="81" y="124"/>
                  <a:pt x="73" y="126"/>
                  <a:pt x="65" y="126"/>
                </a:cubicBezTo>
                <a:cubicBezTo>
                  <a:pt x="50" y="126"/>
                  <a:pt x="39" y="120"/>
                  <a:pt x="33" y="116"/>
                </a:cubicBezTo>
                <a:cubicBezTo>
                  <a:pt x="35" y="112"/>
                  <a:pt x="35" y="112"/>
                  <a:pt x="35" y="112"/>
                </a:cubicBezTo>
                <a:cubicBezTo>
                  <a:pt x="41" y="114"/>
                  <a:pt x="50" y="115"/>
                  <a:pt x="60" y="115"/>
                </a:cubicBezTo>
                <a:cubicBezTo>
                  <a:pt x="69" y="115"/>
                  <a:pt x="78" y="114"/>
                  <a:pt x="85" y="111"/>
                </a:cubicBezTo>
                <a:cubicBezTo>
                  <a:pt x="94" y="107"/>
                  <a:pt x="101" y="102"/>
                  <a:pt x="106" y="96"/>
                </a:cubicBezTo>
                <a:cubicBezTo>
                  <a:pt x="109" y="99"/>
                  <a:pt x="113" y="102"/>
                  <a:pt x="117" y="104"/>
                </a:cubicBezTo>
                <a:cubicBezTo>
                  <a:pt x="112" y="109"/>
                  <a:pt x="104" y="115"/>
                  <a:pt x="89" y="121"/>
                </a:cubicBezTo>
                <a:close/>
                <a:moveTo>
                  <a:pt x="187" y="61"/>
                </a:moveTo>
                <a:cubicBezTo>
                  <a:pt x="185" y="82"/>
                  <a:pt x="165" y="98"/>
                  <a:pt x="142" y="96"/>
                </a:cubicBezTo>
                <a:cubicBezTo>
                  <a:pt x="131" y="95"/>
                  <a:pt x="121" y="90"/>
                  <a:pt x="114" y="82"/>
                </a:cubicBezTo>
                <a:cubicBezTo>
                  <a:pt x="108" y="74"/>
                  <a:pt x="105" y="64"/>
                  <a:pt x="106" y="53"/>
                </a:cubicBezTo>
                <a:cubicBezTo>
                  <a:pt x="107" y="33"/>
                  <a:pt x="125" y="18"/>
                  <a:pt x="146" y="18"/>
                </a:cubicBezTo>
                <a:cubicBezTo>
                  <a:pt x="147" y="18"/>
                  <a:pt x="149" y="18"/>
                  <a:pt x="150" y="18"/>
                </a:cubicBezTo>
                <a:cubicBezTo>
                  <a:pt x="161" y="19"/>
                  <a:pt x="171" y="24"/>
                  <a:pt x="178" y="32"/>
                </a:cubicBezTo>
                <a:cubicBezTo>
                  <a:pt x="185" y="40"/>
                  <a:pt x="188" y="50"/>
                  <a:pt x="187" y="61"/>
                </a:cubicBezTo>
                <a:close/>
                <a:moveTo>
                  <a:pt x="262" y="103"/>
                </a:moveTo>
                <a:cubicBezTo>
                  <a:pt x="261" y="107"/>
                  <a:pt x="261" y="111"/>
                  <a:pt x="261" y="115"/>
                </a:cubicBezTo>
                <a:cubicBezTo>
                  <a:pt x="190" y="92"/>
                  <a:pt x="190" y="92"/>
                  <a:pt x="190" y="92"/>
                </a:cubicBezTo>
                <a:cubicBezTo>
                  <a:pt x="197" y="84"/>
                  <a:pt x="202" y="74"/>
                  <a:pt x="203" y="62"/>
                </a:cubicBezTo>
                <a:cubicBezTo>
                  <a:pt x="203" y="61"/>
                  <a:pt x="203" y="60"/>
                  <a:pt x="203" y="59"/>
                </a:cubicBezTo>
                <a:cubicBezTo>
                  <a:pt x="273" y="81"/>
                  <a:pt x="273" y="81"/>
                  <a:pt x="273" y="81"/>
                </a:cubicBezTo>
                <a:cubicBezTo>
                  <a:pt x="268" y="87"/>
                  <a:pt x="264" y="95"/>
                  <a:pt x="262" y="103"/>
                </a:cubicBezTo>
                <a:close/>
                <a:moveTo>
                  <a:pt x="215" y="223"/>
                </a:moveTo>
                <a:cubicBezTo>
                  <a:pt x="238" y="223"/>
                  <a:pt x="257" y="241"/>
                  <a:pt x="257" y="263"/>
                </a:cubicBezTo>
                <a:cubicBezTo>
                  <a:pt x="257" y="286"/>
                  <a:pt x="238" y="304"/>
                  <a:pt x="215" y="304"/>
                </a:cubicBezTo>
                <a:cubicBezTo>
                  <a:pt x="192" y="304"/>
                  <a:pt x="173" y="286"/>
                  <a:pt x="173" y="263"/>
                </a:cubicBezTo>
                <a:cubicBezTo>
                  <a:pt x="173" y="241"/>
                  <a:pt x="192" y="223"/>
                  <a:pt x="215" y="223"/>
                </a:cubicBezTo>
                <a:close/>
                <a:moveTo>
                  <a:pt x="323" y="374"/>
                </a:moveTo>
                <a:cubicBezTo>
                  <a:pt x="324" y="376"/>
                  <a:pt x="324" y="378"/>
                  <a:pt x="324" y="379"/>
                </a:cubicBezTo>
                <a:cubicBezTo>
                  <a:pt x="106" y="379"/>
                  <a:pt x="106" y="379"/>
                  <a:pt x="106" y="379"/>
                </a:cubicBezTo>
                <a:cubicBezTo>
                  <a:pt x="106" y="378"/>
                  <a:pt x="106" y="376"/>
                  <a:pt x="107" y="374"/>
                </a:cubicBezTo>
                <a:cubicBezTo>
                  <a:pt x="169" y="297"/>
                  <a:pt x="169" y="297"/>
                  <a:pt x="169" y="297"/>
                </a:cubicBezTo>
                <a:cubicBezTo>
                  <a:pt x="179" y="311"/>
                  <a:pt x="196" y="320"/>
                  <a:pt x="215" y="320"/>
                </a:cubicBezTo>
                <a:cubicBezTo>
                  <a:pt x="234" y="320"/>
                  <a:pt x="250" y="311"/>
                  <a:pt x="261" y="297"/>
                </a:cubicBezTo>
                <a:lnTo>
                  <a:pt x="323" y="374"/>
                </a:lnTo>
                <a:close/>
                <a:moveTo>
                  <a:pt x="261" y="230"/>
                </a:moveTo>
                <a:cubicBezTo>
                  <a:pt x="254" y="220"/>
                  <a:pt x="244" y="213"/>
                  <a:pt x="232" y="210"/>
                </a:cubicBezTo>
                <a:cubicBezTo>
                  <a:pt x="274" y="151"/>
                  <a:pt x="274" y="151"/>
                  <a:pt x="274" y="151"/>
                </a:cubicBezTo>
                <a:cubicBezTo>
                  <a:pt x="282" y="160"/>
                  <a:pt x="293" y="167"/>
                  <a:pt x="305" y="170"/>
                </a:cubicBezTo>
                <a:lnTo>
                  <a:pt x="261" y="230"/>
                </a:lnTo>
                <a:close/>
              </a:path>
            </a:pathLst>
          </a:custGeom>
          <a:solidFill>
            <a:srgbClr val="00206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14" name="Freeform 13"/>
          <p:cNvSpPr>
            <a:spLocks noChangeAspect="1" noEditPoints="1"/>
          </p:cNvSpPr>
          <p:nvPr/>
        </p:nvSpPr>
        <p:spPr bwMode="auto">
          <a:xfrm>
            <a:off x="10061690" y="1894978"/>
            <a:ext cx="456623" cy="438445"/>
          </a:xfrm>
          <a:custGeom>
            <a:avLst/>
            <a:gdLst>
              <a:gd name="T0" fmla="*/ 990293 w 372"/>
              <a:gd name="T1" fmla="*/ 1064280 h 330"/>
              <a:gd name="T2" fmla="*/ 960284 w 372"/>
              <a:gd name="T3" fmla="*/ 1060532 h 330"/>
              <a:gd name="T4" fmla="*/ 956533 w 372"/>
              <a:gd name="T5" fmla="*/ 966846 h 330"/>
              <a:gd name="T6" fmla="*/ 1027804 w 372"/>
              <a:gd name="T7" fmla="*/ 959351 h 330"/>
              <a:gd name="T8" fmla="*/ 1035306 w 372"/>
              <a:gd name="T9" fmla="*/ 663301 h 330"/>
              <a:gd name="T10" fmla="*/ 1395413 w 372"/>
              <a:gd name="T11" fmla="*/ 427211 h 330"/>
              <a:gd name="T12" fmla="*/ 1286631 w 372"/>
              <a:gd name="T13" fmla="*/ 168636 h 330"/>
              <a:gd name="T14" fmla="*/ 1234115 w 372"/>
              <a:gd name="T15" fmla="*/ 194868 h 330"/>
              <a:gd name="T16" fmla="*/ 1331644 w 372"/>
              <a:gd name="T17" fmla="*/ 408474 h 330"/>
              <a:gd name="T18" fmla="*/ 1305386 w 372"/>
              <a:gd name="T19" fmla="*/ 472180 h 330"/>
              <a:gd name="T20" fmla="*/ 528907 w 372"/>
              <a:gd name="T21" fmla="*/ 828189 h 330"/>
              <a:gd name="T22" fmla="*/ 457635 w 372"/>
              <a:gd name="T23" fmla="*/ 741998 h 330"/>
              <a:gd name="T24" fmla="*/ 457635 w 372"/>
              <a:gd name="T25" fmla="*/ 741998 h 330"/>
              <a:gd name="T26" fmla="*/ 356355 w 372"/>
              <a:gd name="T27" fmla="*/ 528392 h 330"/>
              <a:gd name="T28" fmla="*/ 333849 w 372"/>
              <a:gd name="T29" fmla="*/ 479675 h 330"/>
              <a:gd name="T30" fmla="*/ 360107 w 372"/>
              <a:gd name="T31" fmla="*/ 412221 h 330"/>
              <a:gd name="T32" fmla="*/ 1136586 w 372"/>
              <a:gd name="T33" fmla="*/ 59959 h 330"/>
              <a:gd name="T34" fmla="*/ 1222862 w 372"/>
              <a:gd name="T35" fmla="*/ 101182 h 330"/>
              <a:gd name="T36" fmla="*/ 1136586 w 372"/>
              <a:gd name="T37" fmla="*/ 0 h 330"/>
              <a:gd name="T38" fmla="*/ 333849 w 372"/>
              <a:gd name="T39" fmla="*/ 359757 h 330"/>
              <a:gd name="T40" fmla="*/ 281333 w 372"/>
              <a:gd name="T41" fmla="*/ 502160 h 330"/>
              <a:gd name="T42" fmla="*/ 247573 w 372"/>
              <a:gd name="T43" fmla="*/ 543382 h 330"/>
              <a:gd name="T44" fmla="*/ 131289 w 372"/>
              <a:gd name="T45" fmla="*/ 509655 h 330"/>
              <a:gd name="T46" fmla="*/ 3751 w 372"/>
              <a:gd name="T47" fmla="*/ 599594 h 330"/>
              <a:gd name="T48" fmla="*/ 187556 w 372"/>
              <a:gd name="T49" fmla="*/ 978088 h 330"/>
              <a:gd name="T50" fmla="*/ 210062 w 372"/>
              <a:gd name="T51" fmla="*/ 974341 h 330"/>
              <a:gd name="T52" fmla="*/ 337600 w 372"/>
              <a:gd name="T53" fmla="*/ 906886 h 330"/>
              <a:gd name="T54" fmla="*/ 412622 w 372"/>
              <a:gd name="T55" fmla="*/ 794462 h 330"/>
              <a:gd name="T56" fmla="*/ 528907 w 372"/>
              <a:gd name="T57" fmla="*/ 888149 h 330"/>
              <a:gd name="T58" fmla="*/ 690204 w 372"/>
              <a:gd name="T59" fmla="*/ 824442 h 330"/>
              <a:gd name="T60" fmla="*/ 697707 w 372"/>
              <a:gd name="T61" fmla="*/ 959351 h 330"/>
              <a:gd name="T62" fmla="*/ 772729 w 372"/>
              <a:gd name="T63" fmla="*/ 966846 h 330"/>
              <a:gd name="T64" fmla="*/ 889013 w 372"/>
              <a:gd name="T65" fmla="*/ 1236663 h 330"/>
              <a:gd name="T66" fmla="*/ 1369155 w 372"/>
              <a:gd name="T67" fmla="*/ 1229168 h 330"/>
              <a:gd name="T68" fmla="*/ 1376657 w 372"/>
              <a:gd name="T69" fmla="*/ 1094259 h 330"/>
              <a:gd name="T70" fmla="*/ 1346649 w 372"/>
              <a:gd name="T71" fmla="*/ 1064280 h 330"/>
              <a:gd name="T72" fmla="*/ 322595 w 372"/>
              <a:gd name="T73" fmla="*/ 779472 h 330"/>
              <a:gd name="T74" fmla="*/ 213813 w 372"/>
              <a:gd name="T75" fmla="*/ 906886 h 330"/>
              <a:gd name="T76" fmla="*/ 146293 w 372"/>
              <a:gd name="T77" fmla="*/ 569614 h 330"/>
              <a:gd name="T78" fmla="*/ 262578 w 372"/>
              <a:gd name="T79" fmla="*/ 603342 h 330"/>
              <a:gd name="T80" fmla="*/ 390115 w 372"/>
              <a:gd name="T81" fmla="*/ 738250 h 330"/>
              <a:gd name="T82" fmla="*/ 750222 w 372"/>
              <a:gd name="T83" fmla="*/ 906886 h 330"/>
              <a:gd name="T84" fmla="*/ 975289 w 372"/>
              <a:gd name="T85" fmla="*/ 689533 h 330"/>
              <a:gd name="T86" fmla="*/ 750222 w 372"/>
              <a:gd name="T87" fmla="*/ 906886 h 330"/>
              <a:gd name="T88" fmla="*/ 889013 w 372"/>
              <a:gd name="T89" fmla="*/ 1176704 h 330"/>
              <a:gd name="T90" fmla="*/ 832746 w 372"/>
              <a:gd name="T91" fmla="*/ 966846 h 330"/>
              <a:gd name="T92" fmla="*/ 896515 w 372"/>
              <a:gd name="T93" fmla="*/ 1034300 h 330"/>
              <a:gd name="T94" fmla="*/ 990293 w 372"/>
              <a:gd name="T95" fmla="*/ 1124239 h 330"/>
              <a:gd name="T96" fmla="*/ 1316640 w 372"/>
              <a:gd name="T97" fmla="*/ 1176704 h 3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2" h="330">
                <a:moveTo>
                  <a:pt x="359" y="284"/>
                </a:moveTo>
                <a:cubicBezTo>
                  <a:pt x="264" y="284"/>
                  <a:pt x="264" y="284"/>
                  <a:pt x="264" y="284"/>
                </a:cubicBezTo>
                <a:cubicBezTo>
                  <a:pt x="261" y="284"/>
                  <a:pt x="259" y="284"/>
                  <a:pt x="258" y="283"/>
                </a:cubicBezTo>
                <a:cubicBezTo>
                  <a:pt x="256" y="283"/>
                  <a:pt x="256" y="283"/>
                  <a:pt x="256" y="283"/>
                </a:cubicBezTo>
                <a:cubicBezTo>
                  <a:pt x="256" y="282"/>
                  <a:pt x="255" y="280"/>
                  <a:pt x="255" y="276"/>
                </a:cubicBezTo>
                <a:cubicBezTo>
                  <a:pt x="255" y="258"/>
                  <a:pt x="255" y="258"/>
                  <a:pt x="255" y="258"/>
                </a:cubicBezTo>
                <a:cubicBezTo>
                  <a:pt x="268" y="258"/>
                  <a:pt x="268" y="258"/>
                  <a:pt x="268" y="258"/>
                </a:cubicBezTo>
                <a:cubicBezTo>
                  <a:pt x="271" y="258"/>
                  <a:pt x="273" y="257"/>
                  <a:pt x="274" y="256"/>
                </a:cubicBezTo>
                <a:cubicBezTo>
                  <a:pt x="276" y="254"/>
                  <a:pt x="276" y="252"/>
                  <a:pt x="276" y="250"/>
                </a:cubicBezTo>
                <a:cubicBezTo>
                  <a:pt x="276" y="177"/>
                  <a:pt x="276" y="177"/>
                  <a:pt x="276" y="177"/>
                </a:cubicBezTo>
                <a:cubicBezTo>
                  <a:pt x="355" y="141"/>
                  <a:pt x="355" y="141"/>
                  <a:pt x="355" y="141"/>
                </a:cubicBezTo>
                <a:cubicBezTo>
                  <a:pt x="365" y="136"/>
                  <a:pt x="372" y="125"/>
                  <a:pt x="372" y="114"/>
                </a:cubicBezTo>
                <a:cubicBezTo>
                  <a:pt x="372" y="110"/>
                  <a:pt x="371" y="106"/>
                  <a:pt x="369" y="102"/>
                </a:cubicBezTo>
                <a:cubicBezTo>
                  <a:pt x="343" y="45"/>
                  <a:pt x="343" y="45"/>
                  <a:pt x="343" y="45"/>
                </a:cubicBezTo>
                <a:cubicBezTo>
                  <a:pt x="342" y="41"/>
                  <a:pt x="337" y="40"/>
                  <a:pt x="333" y="42"/>
                </a:cubicBezTo>
                <a:cubicBezTo>
                  <a:pt x="329" y="43"/>
                  <a:pt x="327" y="48"/>
                  <a:pt x="329" y="52"/>
                </a:cubicBezTo>
                <a:cubicBezTo>
                  <a:pt x="329" y="52"/>
                  <a:pt x="329" y="52"/>
                  <a:pt x="329" y="52"/>
                </a:cubicBezTo>
                <a:cubicBezTo>
                  <a:pt x="355" y="109"/>
                  <a:pt x="355" y="109"/>
                  <a:pt x="355" y="109"/>
                </a:cubicBezTo>
                <a:cubicBezTo>
                  <a:pt x="355" y="110"/>
                  <a:pt x="356" y="112"/>
                  <a:pt x="356" y="114"/>
                </a:cubicBezTo>
                <a:cubicBezTo>
                  <a:pt x="356" y="119"/>
                  <a:pt x="353" y="124"/>
                  <a:pt x="348" y="126"/>
                </a:cubicBezTo>
                <a:cubicBezTo>
                  <a:pt x="146" y="219"/>
                  <a:pt x="146" y="219"/>
                  <a:pt x="146" y="219"/>
                </a:cubicBezTo>
                <a:cubicBezTo>
                  <a:pt x="144" y="220"/>
                  <a:pt x="142" y="221"/>
                  <a:pt x="141" y="221"/>
                </a:cubicBezTo>
                <a:cubicBezTo>
                  <a:pt x="136" y="221"/>
                  <a:pt x="131" y="218"/>
                  <a:pt x="129" y="213"/>
                </a:cubicBezTo>
                <a:cubicBezTo>
                  <a:pt x="122" y="198"/>
                  <a:pt x="122" y="198"/>
                  <a:pt x="122" y="198"/>
                </a:cubicBezTo>
                <a:cubicBezTo>
                  <a:pt x="122" y="198"/>
                  <a:pt x="122" y="198"/>
                  <a:pt x="122" y="198"/>
                </a:cubicBezTo>
                <a:cubicBezTo>
                  <a:pt x="122" y="198"/>
                  <a:pt x="122" y="198"/>
                  <a:pt x="122" y="198"/>
                </a:cubicBezTo>
                <a:cubicBezTo>
                  <a:pt x="95" y="141"/>
                  <a:pt x="95" y="141"/>
                  <a:pt x="95" y="141"/>
                </a:cubicBezTo>
                <a:cubicBezTo>
                  <a:pt x="95" y="141"/>
                  <a:pt x="95" y="141"/>
                  <a:pt x="95" y="141"/>
                </a:cubicBezTo>
                <a:cubicBezTo>
                  <a:pt x="95" y="141"/>
                  <a:pt x="95" y="141"/>
                  <a:pt x="95" y="141"/>
                </a:cubicBezTo>
                <a:cubicBezTo>
                  <a:pt x="89" y="128"/>
                  <a:pt x="89" y="128"/>
                  <a:pt x="89" y="128"/>
                </a:cubicBezTo>
                <a:cubicBezTo>
                  <a:pt x="88" y="126"/>
                  <a:pt x="88" y="124"/>
                  <a:pt x="88" y="122"/>
                </a:cubicBezTo>
                <a:cubicBezTo>
                  <a:pt x="88" y="117"/>
                  <a:pt x="91" y="112"/>
                  <a:pt x="96" y="110"/>
                </a:cubicBezTo>
                <a:cubicBezTo>
                  <a:pt x="298" y="17"/>
                  <a:pt x="298" y="17"/>
                  <a:pt x="298" y="17"/>
                </a:cubicBezTo>
                <a:cubicBezTo>
                  <a:pt x="300" y="16"/>
                  <a:pt x="301" y="16"/>
                  <a:pt x="303" y="16"/>
                </a:cubicBezTo>
                <a:cubicBezTo>
                  <a:pt x="308" y="16"/>
                  <a:pt x="313" y="18"/>
                  <a:pt x="315" y="23"/>
                </a:cubicBezTo>
                <a:cubicBezTo>
                  <a:pt x="317" y="27"/>
                  <a:pt x="322" y="29"/>
                  <a:pt x="326" y="27"/>
                </a:cubicBezTo>
                <a:cubicBezTo>
                  <a:pt x="330" y="25"/>
                  <a:pt x="332" y="21"/>
                  <a:pt x="330" y="17"/>
                </a:cubicBezTo>
                <a:cubicBezTo>
                  <a:pt x="325" y="6"/>
                  <a:pt x="314" y="0"/>
                  <a:pt x="303" y="0"/>
                </a:cubicBezTo>
                <a:cubicBezTo>
                  <a:pt x="299" y="0"/>
                  <a:pt x="295" y="1"/>
                  <a:pt x="291" y="2"/>
                </a:cubicBezTo>
                <a:cubicBezTo>
                  <a:pt x="89" y="96"/>
                  <a:pt x="89" y="96"/>
                  <a:pt x="89" y="96"/>
                </a:cubicBezTo>
                <a:cubicBezTo>
                  <a:pt x="78" y="101"/>
                  <a:pt x="72" y="111"/>
                  <a:pt x="72" y="122"/>
                </a:cubicBezTo>
                <a:cubicBezTo>
                  <a:pt x="72" y="126"/>
                  <a:pt x="73" y="130"/>
                  <a:pt x="75" y="134"/>
                </a:cubicBezTo>
                <a:cubicBezTo>
                  <a:pt x="77" y="140"/>
                  <a:pt x="77" y="140"/>
                  <a:pt x="77" y="140"/>
                </a:cubicBezTo>
                <a:cubicBezTo>
                  <a:pt x="66" y="145"/>
                  <a:pt x="66" y="145"/>
                  <a:pt x="66" y="145"/>
                </a:cubicBezTo>
                <a:cubicBezTo>
                  <a:pt x="41" y="136"/>
                  <a:pt x="41" y="136"/>
                  <a:pt x="41" y="136"/>
                </a:cubicBezTo>
                <a:cubicBezTo>
                  <a:pt x="39" y="135"/>
                  <a:pt x="37" y="135"/>
                  <a:pt x="35" y="136"/>
                </a:cubicBezTo>
                <a:cubicBezTo>
                  <a:pt x="5" y="150"/>
                  <a:pt x="5" y="150"/>
                  <a:pt x="5" y="150"/>
                </a:cubicBezTo>
                <a:cubicBezTo>
                  <a:pt x="1" y="152"/>
                  <a:pt x="0" y="156"/>
                  <a:pt x="1" y="160"/>
                </a:cubicBezTo>
                <a:cubicBezTo>
                  <a:pt x="46" y="256"/>
                  <a:pt x="46" y="256"/>
                  <a:pt x="46" y="256"/>
                </a:cubicBezTo>
                <a:cubicBezTo>
                  <a:pt x="47" y="258"/>
                  <a:pt x="48" y="260"/>
                  <a:pt x="50" y="261"/>
                </a:cubicBezTo>
                <a:cubicBezTo>
                  <a:pt x="51" y="261"/>
                  <a:pt x="52" y="261"/>
                  <a:pt x="53" y="261"/>
                </a:cubicBezTo>
                <a:cubicBezTo>
                  <a:pt x="54" y="261"/>
                  <a:pt x="55" y="261"/>
                  <a:pt x="56" y="260"/>
                </a:cubicBezTo>
                <a:cubicBezTo>
                  <a:pt x="86" y="247"/>
                  <a:pt x="86" y="247"/>
                  <a:pt x="86" y="247"/>
                </a:cubicBezTo>
                <a:cubicBezTo>
                  <a:pt x="88" y="246"/>
                  <a:pt x="89" y="244"/>
                  <a:pt x="90" y="242"/>
                </a:cubicBezTo>
                <a:cubicBezTo>
                  <a:pt x="100" y="217"/>
                  <a:pt x="100" y="217"/>
                  <a:pt x="100" y="217"/>
                </a:cubicBezTo>
                <a:cubicBezTo>
                  <a:pt x="110" y="212"/>
                  <a:pt x="110" y="212"/>
                  <a:pt x="110" y="212"/>
                </a:cubicBezTo>
                <a:cubicBezTo>
                  <a:pt x="114" y="220"/>
                  <a:pt x="114" y="220"/>
                  <a:pt x="114" y="220"/>
                </a:cubicBezTo>
                <a:cubicBezTo>
                  <a:pt x="119" y="230"/>
                  <a:pt x="130" y="237"/>
                  <a:pt x="141" y="237"/>
                </a:cubicBezTo>
                <a:cubicBezTo>
                  <a:pt x="145" y="237"/>
                  <a:pt x="149" y="236"/>
                  <a:pt x="153" y="234"/>
                </a:cubicBezTo>
                <a:cubicBezTo>
                  <a:pt x="184" y="220"/>
                  <a:pt x="184" y="220"/>
                  <a:pt x="184" y="220"/>
                </a:cubicBezTo>
                <a:cubicBezTo>
                  <a:pt x="184" y="250"/>
                  <a:pt x="184" y="250"/>
                  <a:pt x="184" y="250"/>
                </a:cubicBezTo>
                <a:cubicBezTo>
                  <a:pt x="184" y="252"/>
                  <a:pt x="185" y="254"/>
                  <a:pt x="186" y="256"/>
                </a:cubicBezTo>
                <a:cubicBezTo>
                  <a:pt x="188" y="257"/>
                  <a:pt x="190" y="258"/>
                  <a:pt x="192" y="258"/>
                </a:cubicBezTo>
                <a:cubicBezTo>
                  <a:pt x="206" y="258"/>
                  <a:pt x="206" y="258"/>
                  <a:pt x="206" y="258"/>
                </a:cubicBezTo>
                <a:cubicBezTo>
                  <a:pt x="206" y="299"/>
                  <a:pt x="206" y="299"/>
                  <a:pt x="206" y="299"/>
                </a:cubicBezTo>
                <a:cubicBezTo>
                  <a:pt x="206" y="316"/>
                  <a:pt x="220" y="330"/>
                  <a:pt x="237" y="330"/>
                </a:cubicBezTo>
                <a:cubicBezTo>
                  <a:pt x="359" y="330"/>
                  <a:pt x="359" y="330"/>
                  <a:pt x="359" y="330"/>
                </a:cubicBezTo>
                <a:cubicBezTo>
                  <a:pt x="361" y="330"/>
                  <a:pt x="363" y="329"/>
                  <a:pt x="365" y="328"/>
                </a:cubicBezTo>
                <a:cubicBezTo>
                  <a:pt x="366" y="326"/>
                  <a:pt x="367" y="324"/>
                  <a:pt x="367" y="322"/>
                </a:cubicBezTo>
                <a:cubicBezTo>
                  <a:pt x="367" y="292"/>
                  <a:pt x="367" y="292"/>
                  <a:pt x="367" y="292"/>
                </a:cubicBezTo>
                <a:cubicBezTo>
                  <a:pt x="367" y="290"/>
                  <a:pt x="366" y="288"/>
                  <a:pt x="365" y="286"/>
                </a:cubicBezTo>
                <a:cubicBezTo>
                  <a:pt x="363" y="285"/>
                  <a:pt x="361" y="284"/>
                  <a:pt x="359" y="284"/>
                </a:cubicBezTo>
                <a:close/>
                <a:moveTo>
                  <a:pt x="90" y="204"/>
                </a:moveTo>
                <a:cubicBezTo>
                  <a:pt x="88" y="205"/>
                  <a:pt x="86" y="206"/>
                  <a:pt x="86" y="208"/>
                </a:cubicBezTo>
                <a:cubicBezTo>
                  <a:pt x="76" y="234"/>
                  <a:pt x="76" y="234"/>
                  <a:pt x="76" y="234"/>
                </a:cubicBezTo>
                <a:cubicBezTo>
                  <a:pt x="57" y="242"/>
                  <a:pt x="57" y="242"/>
                  <a:pt x="57" y="242"/>
                </a:cubicBezTo>
                <a:cubicBezTo>
                  <a:pt x="19" y="161"/>
                  <a:pt x="19" y="161"/>
                  <a:pt x="19" y="161"/>
                </a:cubicBezTo>
                <a:cubicBezTo>
                  <a:pt x="39" y="152"/>
                  <a:pt x="39" y="152"/>
                  <a:pt x="39" y="152"/>
                </a:cubicBezTo>
                <a:cubicBezTo>
                  <a:pt x="64" y="161"/>
                  <a:pt x="64" y="161"/>
                  <a:pt x="64" y="161"/>
                </a:cubicBezTo>
                <a:cubicBezTo>
                  <a:pt x="66" y="162"/>
                  <a:pt x="68" y="162"/>
                  <a:pt x="70" y="161"/>
                </a:cubicBezTo>
                <a:cubicBezTo>
                  <a:pt x="84" y="155"/>
                  <a:pt x="84" y="155"/>
                  <a:pt x="84" y="155"/>
                </a:cubicBezTo>
                <a:cubicBezTo>
                  <a:pt x="104" y="197"/>
                  <a:pt x="104" y="197"/>
                  <a:pt x="104" y="197"/>
                </a:cubicBezTo>
                <a:lnTo>
                  <a:pt x="90" y="204"/>
                </a:lnTo>
                <a:close/>
                <a:moveTo>
                  <a:pt x="200" y="242"/>
                </a:moveTo>
                <a:cubicBezTo>
                  <a:pt x="200" y="212"/>
                  <a:pt x="200" y="212"/>
                  <a:pt x="200" y="212"/>
                </a:cubicBezTo>
                <a:cubicBezTo>
                  <a:pt x="260" y="184"/>
                  <a:pt x="260" y="184"/>
                  <a:pt x="260" y="184"/>
                </a:cubicBezTo>
                <a:cubicBezTo>
                  <a:pt x="260" y="242"/>
                  <a:pt x="260" y="242"/>
                  <a:pt x="260" y="242"/>
                </a:cubicBezTo>
                <a:lnTo>
                  <a:pt x="200" y="242"/>
                </a:lnTo>
                <a:close/>
                <a:moveTo>
                  <a:pt x="351" y="314"/>
                </a:moveTo>
                <a:cubicBezTo>
                  <a:pt x="237" y="314"/>
                  <a:pt x="237" y="314"/>
                  <a:pt x="237" y="314"/>
                </a:cubicBezTo>
                <a:cubicBezTo>
                  <a:pt x="229" y="314"/>
                  <a:pt x="222" y="307"/>
                  <a:pt x="222" y="299"/>
                </a:cubicBezTo>
                <a:cubicBezTo>
                  <a:pt x="222" y="258"/>
                  <a:pt x="222" y="258"/>
                  <a:pt x="222" y="258"/>
                </a:cubicBezTo>
                <a:cubicBezTo>
                  <a:pt x="239" y="258"/>
                  <a:pt x="239" y="258"/>
                  <a:pt x="239" y="258"/>
                </a:cubicBezTo>
                <a:cubicBezTo>
                  <a:pt x="239" y="276"/>
                  <a:pt x="239" y="276"/>
                  <a:pt x="239" y="276"/>
                </a:cubicBezTo>
                <a:cubicBezTo>
                  <a:pt x="239" y="283"/>
                  <a:pt x="240" y="290"/>
                  <a:pt x="246" y="295"/>
                </a:cubicBezTo>
                <a:cubicBezTo>
                  <a:pt x="251" y="299"/>
                  <a:pt x="257" y="300"/>
                  <a:pt x="264" y="300"/>
                </a:cubicBezTo>
                <a:cubicBezTo>
                  <a:pt x="351" y="300"/>
                  <a:pt x="351" y="300"/>
                  <a:pt x="351" y="300"/>
                </a:cubicBezTo>
                <a:lnTo>
                  <a:pt x="351" y="314"/>
                </a:lnTo>
                <a:close/>
              </a:path>
            </a:pathLst>
          </a:custGeom>
          <a:solidFill>
            <a:srgbClr val="FFC00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sp>
        <p:nvSpPr>
          <p:cNvPr id="15" name="Freeform 14"/>
          <p:cNvSpPr>
            <a:spLocks noChangeAspect="1" noEditPoints="1"/>
          </p:cNvSpPr>
          <p:nvPr/>
        </p:nvSpPr>
        <p:spPr bwMode="auto">
          <a:xfrm>
            <a:off x="9841303" y="2409249"/>
            <a:ext cx="689144" cy="346509"/>
          </a:xfrm>
          <a:custGeom>
            <a:avLst/>
            <a:gdLst>
              <a:gd name="T0" fmla="*/ 1642084 w 448"/>
              <a:gd name="T1" fmla="*/ 404721 h 208"/>
              <a:gd name="T2" fmla="*/ 1619590 w 448"/>
              <a:gd name="T3" fmla="*/ 468427 h 208"/>
              <a:gd name="T4" fmla="*/ 1563354 w 448"/>
              <a:gd name="T5" fmla="*/ 633313 h 208"/>
              <a:gd name="T6" fmla="*/ 1529613 w 448"/>
              <a:gd name="T7" fmla="*/ 633313 h 208"/>
              <a:gd name="T8" fmla="*/ 1360906 w 448"/>
              <a:gd name="T9" fmla="*/ 445942 h 208"/>
              <a:gd name="T10" fmla="*/ 1195947 w 448"/>
              <a:gd name="T11" fmla="*/ 633313 h 208"/>
              <a:gd name="T12" fmla="*/ 528616 w 448"/>
              <a:gd name="T13" fmla="*/ 610828 h 208"/>
              <a:gd name="T14" fmla="*/ 194951 w 448"/>
              <a:gd name="T15" fmla="*/ 610828 h 208"/>
              <a:gd name="T16" fmla="*/ 108722 w 448"/>
              <a:gd name="T17" fmla="*/ 633313 h 208"/>
              <a:gd name="T18" fmla="*/ 59985 w 448"/>
              <a:gd name="T19" fmla="*/ 550870 h 208"/>
              <a:gd name="T20" fmla="*/ 322418 w 448"/>
              <a:gd name="T21" fmla="*/ 337267 h 208"/>
              <a:gd name="T22" fmla="*/ 446137 w 448"/>
              <a:gd name="T23" fmla="*/ 307288 h 208"/>
              <a:gd name="T24" fmla="*/ 1450883 w 448"/>
              <a:gd name="T25" fmla="*/ 311035 h 208"/>
              <a:gd name="T26" fmla="*/ 1604594 w 448"/>
              <a:gd name="T27" fmla="*/ 356004 h 208"/>
              <a:gd name="T28" fmla="*/ 1462130 w 448"/>
              <a:gd name="T29" fmla="*/ 251077 h 208"/>
              <a:gd name="T30" fmla="*/ 423643 w 448"/>
              <a:gd name="T31" fmla="*/ 251077 h 208"/>
              <a:gd name="T32" fmla="*/ 74981 w 448"/>
              <a:gd name="T33" fmla="*/ 397226 h 208"/>
              <a:gd name="T34" fmla="*/ 18745 w 448"/>
              <a:gd name="T35" fmla="*/ 637060 h 208"/>
              <a:gd name="T36" fmla="*/ 213696 w 448"/>
              <a:gd name="T37" fmla="*/ 693271 h 208"/>
              <a:gd name="T38" fmla="*/ 506122 w 448"/>
              <a:gd name="T39" fmla="*/ 693271 h 208"/>
              <a:gd name="T40" fmla="*/ 1360906 w 448"/>
              <a:gd name="T41" fmla="*/ 779462 h 208"/>
              <a:gd name="T42" fmla="*/ 1507119 w 448"/>
              <a:gd name="T43" fmla="*/ 693271 h 208"/>
              <a:gd name="T44" fmla="*/ 1585849 w 448"/>
              <a:gd name="T45" fmla="*/ 689524 h 208"/>
              <a:gd name="T46" fmla="*/ 1675826 w 448"/>
              <a:gd name="T47" fmla="*/ 427205 h 208"/>
              <a:gd name="T48" fmla="*/ 1297172 w 448"/>
              <a:gd name="T49" fmla="*/ 176128 h 208"/>
              <a:gd name="T50" fmla="*/ 959757 w 448"/>
              <a:gd name="T51" fmla="*/ 247329 h 208"/>
              <a:gd name="T52" fmla="*/ 899772 w 448"/>
              <a:gd name="T53" fmla="*/ 59959 h 208"/>
              <a:gd name="T54" fmla="*/ 502373 w 448"/>
              <a:gd name="T55" fmla="*/ 247329 h 208"/>
              <a:gd name="T56" fmla="*/ 359909 w 448"/>
              <a:gd name="T57" fmla="*/ 719503 h 208"/>
              <a:gd name="T58" fmla="*/ 359909 w 448"/>
              <a:gd name="T59" fmla="*/ 505901 h 208"/>
              <a:gd name="T60" fmla="*/ 359909 w 448"/>
              <a:gd name="T61" fmla="*/ 719503 h 208"/>
              <a:gd name="T62" fmla="*/ 1255932 w 448"/>
              <a:gd name="T63" fmla="*/ 610828 h 208"/>
              <a:gd name="T64" fmla="*/ 1469628 w 448"/>
              <a:gd name="T65" fmla="*/ 610828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solidFill>
            <a:srgbClr val="00B0F0"/>
          </a:solidFill>
          <a:ln>
            <a:noFill/>
          </a:ln>
          <a:extLst/>
        </p:spPr>
        <p:txBody>
          <a:bodyPr/>
          <a:lstStyle>
            <a:defPPr>
              <a:defRPr lang="en-US"/>
            </a:defPPr>
            <a:lvl1pPr algn="ctr" rtl="0" fontAlgn="base">
              <a:spcBef>
                <a:spcPct val="0"/>
              </a:spcBef>
              <a:spcAft>
                <a:spcPct val="0"/>
              </a:spcAft>
              <a:defRPr sz="2000" kern="1200">
                <a:solidFill>
                  <a:schemeClr val="tx1"/>
                </a:solidFill>
                <a:latin typeface="Arial" charset="0"/>
                <a:ea typeface="MS PGothic" pitchFamily="34" charset="-128"/>
                <a:cs typeface="+mn-cs"/>
              </a:defRPr>
            </a:lvl1pPr>
            <a:lvl2pPr marL="457200" algn="ctr" rtl="0" fontAlgn="base">
              <a:spcBef>
                <a:spcPct val="0"/>
              </a:spcBef>
              <a:spcAft>
                <a:spcPct val="0"/>
              </a:spcAft>
              <a:defRPr sz="2000" kern="1200">
                <a:solidFill>
                  <a:schemeClr val="tx1"/>
                </a:solidFill>
                <a:latin typeface="Arial" charset="0"/>
                <a:ea typeface="MS PGothic" pitchFamily="34" charset="-128"/>
                <a:cs typeface="+mn-cs"/>
              </a:defRPr>
            </a:lvl2pPr>
            <a:lvl3pPr marL="914400" algn="ctr" rtl="0" fontAlgn="base">
              <a:spcBef>
                <a:spcPct val="0"/>
              </a:spcBef>
              <a:spcAft>
                <a:spcPct val="0"/>
              </a:spcAft>
              <a:defRPr sz="2000" kern="1200">
                <a:solidFill>
                  <a:schemeClr val="tx1"/>
                </a:solidFill>
                <a:latin typeface="Arial" charset="0"/>
                <a:ea typeface="MS PGothic" pitchFamily="34" charset="-128"/>
                <a:cs typeface="+mn-cs"/>
              </a:defRPr>
            </a:lvl3pPr>
            <a:lvl4pPr marL="1371600" algn="ctr" rtl="0" fontAlgn="base">
              <a:spcBef>
                <a:spcPct val="0"/>
              </a:spcBef>
              <a:spcAft>
                <a:spcPct val="0"/>
              </a:spcAft>
              <a:defRPr sz="2000" kern="1200">
                <a:solidFill>
                  <a:schemeClr val="tx1"/>
                </a:solidFill>
                <a:latin typeface="Arial" charset="0"/>
                <a:ea typeface="MS PGothic" pitchFamily="34" charset="-128"/>
                <a:cs typeface="+mn-cs"/>
              </a:defRPr>
            </a:lvl4pPr>
            <a:lvl5pPr marL="1828800" algn="ctr" rtl="0" fontAlgn="base">
              <a:spcBef>
                <a:spcPct val="0"/>
              </a:spcBef>
              <a:spcAft>
                <a:spcPct val="0"/>
              </a:spcAft>
              <a:defRPr sz="2000" kern="1200">
                <a:solidFill>
                  <a:schemeClr val="tx1"/>
                </a:solidFill>
                <a:latin typeface="Arial" charset="0"/>
                <a:ea typeface="MS PGothic" pitchFamily="34" charset="-128"/>
                <a:cs typeface="+mn-cs"/>
              </a:defRPr>
            </a:lvl5pPr>
            <a:lvl6pPr marL="2286000" algn="l" defTabSz="914400" rtl="0" eaLnBrk="1" latinLnBrk="0" hangingPunct="1">
              <a:defRPr sz="2000" kern="1200">
                <a:solidFill>
                  <a:schemeClr val="tx1"/>
                </a:solidFill>
                <a:latin typeface="Arial" charset="0"/>
                <a:ea typeface="MS PGothic" pitchFamily="34" charset="-128"/>
                <a:cs typeface="+mn-cs"/>
              </a:defRPr>
            </a:lvl6pPr>
            <a:lvl7pPr marL="2743200" algn="l" defTabSz="914400" rtl="0" eaLnBrk="1" latinLnBrk="0" hangingPunct="1">
              <a:defRPr sz="2000" kern="1200">
                <a:solidFill>
                  <a:schemeClr val="tx1"/>
                </a:solidFill>
                <a:latin typeface="Arial" charset="0"/>
                <a:ea typeface="MS PGothic" pitchFamily="34" charset="-128"/>
                <a:cs typeface="+mn-cs"/>
              </a:defRPr>
            </a:lvl7pPr>
            <a:lvl8pPr marL="3200400" algn="l" defTabSz="914400" rtl="0" eaLnBrk="1" latinLnBrk="0" hangingPunct="1">
              <a:defRPr sz="2000" kern="1200">
                <a:solidFill>
                  <a:schemeClr val="tx1"/>
                </a:solidFill>
                <a:latin typeface="Arial" charset="0"/>
                <a:ea typeface="MS PGothic" pitchFamily="34" charset="-128"/>
                <a:cs typeface="+mn-cs"/>
              </a:defRPr>
            </a:lvl8pPr>
            <a:lvl9pPr marL="3657600" algn="l" defTabSz="914400" rtl="0" eaLnBrk="1" latinLnBrk="0" hangingPunct="1">
              <a:defRPr sz="2000" kern="1200">
                <a:solidFill>
                  <a:schemeClr val="tx1"/>
                </a:solidFill>
                <a:latin typeface="Arial" charset="0"/>
                <a:ea typeface="MS PGothic" pitchFamily="34" charset="-128"/>
                <a:cs typeface="+mn-cs"/>
              </a:defRPr>
            </a:lvl9pPr>
          </a:lstStyle>
          <a:p>
            <a:endParaRPr lang="en-US"/>
          </a:p>
        </p:txBody>
      </p:sp>
      <p:pic>
        <p:nvPicPr>
          <p:cNvPr id="17" name="Picture 12" descr="https://encrypted-tbn0.gstatic.com/images?q=tbn:ANd9GcSCgUCPMPu4jh52vzrp2xUJ37kOiZlOh0WpnN8IS5MRqv0E9lvQ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1354" y="5474434"/>
            <a:ext cx="750931" cy="5370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9394054" y="4168060"/>
            <a:ext cx="1725573" cy="276555"/>
          </a:xfrm>
          <a:prstGeom prst="rect">
            <a:avLst/>
          </a:prstGeom>
          <a:noFill/>
        </p:spPr>
        <p:txBody>
          <a:bodyPr wrap="none" rtlCol="0">
            <a:spAutoFit/>
          </a:bodyPr>
          <a:lstStyle/>
          <a:p>
            <a:r>
              <a:rPr lang="en-US" dirty="0"/>
              <a:t>Millions of Services</a:t>
            </a:r>
          </a:p>
        </p:txBody>
      </p:sp>
      <p:pic>
        <p:nvPicPr>
          <p:cNvPr id="19" name="Picture 2" descr="https://encrypted-tbn1.gstatic.com/images?q=tbn:ANd9GcQJUmKB8m12QpDZHwG14jK3JCebjZputxB-zzVaoSEvIEmUTsH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2430" y="4756172"/>
            <a:ext cx="497063" cy="4509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encrypted-tbn0.gstatic.com/images?q=tbn:ANd9GcRvJT3k6yat9P3tVoikcgOCuNJmwuvfel0A_LtYlFvsWjlzwKd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5864" y="4508592"/>
            <a:ext cx="1002819" cy="5373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encrypted-tbn0.gstatic.com/images?q=tbn:ANd9GcQaOh_NteR1XPbUrMPX9wBWZ3VtJDG0ClRWOK9d21LAdf_HoXXj"/>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41354" y="6191110"/>
            <a:ext cx="759215" cy="2534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encrypted-tbn2.gstatic.com/images?q=tbn:ANd9GcRfgENiASxqUW2h4KKQf-afjVwQQG3gNy8_YdBZgExYmXV4Vnnlp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69493" y="4890635"/>
            <a:ext cx="593786" cy="5662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s://encrypted-tbn2.gstatic.com/images?q=tbn:ANd9GcQyxtNF14uEvX2z9vLhbM6snH8Vi88tI5wvLh9049YYPCU6k_2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88201" y="5261734"/>
            <a:ext cx="581292" cy="3903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encrypted-tbn3.gstatic.com/images?q=tbn:ANd9GcTBhINxeDnxcewUjJT7ysYc2N4uapFJYpco7hk5gowBrj5Qxb5a-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27487" y="4864417"/>
            <a:ext cx="768191" cy="32704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s://encrypted-tbn1.gstatic.com/images?q=tbn:ANd9GcQSQZW4wDP1tAkYvdzrXFMUGGf6v97HQmVY3-U6U9rBRESksuBgRQ"/>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6638" y="5221062"/>
            <a:ext cx="705702" cy="193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https://encrypted-tbn2.gstatic.com/images?q=tbn:ANd9GcQrIjkH7U6g8d1oSjNu62gVkeq2aZPehJjSXI0iQofWVb6LeTb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69493" y="5434344"/>
            <a:ext cx="584590" cy="2508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https://encrypted-tbn2.gstatic.com/images?q=tbn:ANd9GcRXkcwkYh4Dc03olKJU_R_Tp45gNNLrKZ35TrNMzT4k0HTOFOtVnw"/>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72430" y="5903928"/>
            <a:ext cx="842317" cy="2151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https://encrypted-tbn0.gstatic.com/images?q=tbn:ANd9GcSg0vCfzbgesUQm7pVAjJas000Fs0B23_Rm3JFeW10kw2QppFn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93246" y="5665256"/>
            <a:ext cx="488055" cy="2659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https://encrypted-tbn1.gstatic.com/images?q=tbn:ANd9GcSpNzPHppbYJz9SvvYi_Vf9lmtgQrB630UyCe_ntXnPYqReMxx9L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684172" y="5501307"/>
            <a:ext cx="909022" cy="1576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encrypted-tbn1.gstatic.com/images?q=tbn:ANd9GcQ2c9Y3D7WnencEqbIL0-P2CY6JjC24MjLFB58_2ueDWMuwYxc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982201" y="5723961"/>
            <a:ext cx="493235" cy="1810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8" descr="https://encrypted-tbn0.gstatic.com/images?q=tbn:ANd9GcQi1wMHGU_DWtN0QDhxapR95BPWK7zczFsm3VLYoyzHxnA0NJ14s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15920" y="5924135"/>
            <a:ext cx="508215" cy="36349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https://encrypted-tbn1.gstatic.com/images?q=tbn:ANd9GcTx9ID-kTQJCe5AHeQZPs8ot1Vtr9y6k73vpkG2EWHyT51nUxw6jw"/>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208525" y="6168607"/>
            <a:ext cx="857497" cy="27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691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a:t>
            </a:r>
            <a:r>
              <a:rPr lang="zh-CN" altLang="en-US" dirty="0"/>
              <a:t/>
            </a:r>
            <a:br>
              <a:rPr lang="zh-CN" altLang="en-US" dirty="0"/>
            </a:br>
            <a:r>
              <a:rPr lang="en-US" dirty="0" smtClean="0"/>
              <a:t>Neural </a:t>
            </a:r>
            <a:r>
              <a:rPr lang="en-US" dirty="0"/>
              <a:t>network</a:t>
            </a:r>
          </a:p>
        </p:txBody>
      </p:sp>
      <p:sp>
        <p:nvSpPr>
          <p:cNvPr id="9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err="1" smtClean="0"/>
              <a:t>ConvNet</a:t>
            </a:r>
            <a:r>
              <a:rPr lang="en-US" altLang="zh-CN" sz="2000" dirty="0" smtClean="0"/>
              <a:t> architectures</a:t>
            </a:r>
          </a:p>
          <a:p>
            <a:pPr lvl="1"/>
            <a:r>
              <a:rPr lang="en-US" altLang="zh-CN" sz="1600" dirty="0"/>
              <a:t>Convolutional Layer</a:t>
            </a:r>
            <a:endParaRPr lang="en-US" altLang="zh-CN" sz="1600" dirty="0" smtClean="0"/>
          </a:p>
          <a:p>
            <a:pPr lvl="1"/>
            <a:r>
              <a:rPr lang="en-US" altLang="zh-CN" sz="1400" dirty="0"/>
              <a:t>Pooling Layer</a:t>
            </a:r>
            <a:endParaRPr lang="en-US" altLang="zh-CN" sz="1400" dirty="0" smtClean="0"/>
          </a:p>
          <a:p>
            <a:pPr lvl="1"/>
            <a:r>
              <a:rPr lang="en-US" altLang="zh-CN" sz="1400" dirty="0"/>
              <a:t>Fully-Connected </a:t>
            </a:r>
            <a:r>
              <a:rPr lang="en-US" altLang="zh-CN" sz="1400" dirty="0"/>
              <a:t>Layer(exactly as seen in regular Neural Networks</a:t>
            </a:r>
            <a:r>
              <a:rPr lang="en-US" altLang="zh-CN" sz="1400" dirty="0" smtClean="0"/>
              <a:t>)</a:t>
            </a:r>
          </a:p>
          <a:p>
            <a:pPr lvl="1"/>
            <a:endParaRPr lang="en-US" sz="1400" dirty="0"/>
          </a:p>
          <a:p>
            <a:pPr lvl="0"/>
            <a:r>
              <a:rPr lang="en-US" altLang="zh-CN" sz="2000" dirty="0" smtClean="0">
                <a:solidFill>
                  <a:srgbClr val="58585A"/>
                </a:solidFill>
              </a:rPr>
              <a:t>Example architectures [</a:t>
            </a:r>
            <a:r>
              <a:rPr lang="en-US" altLang="zh-CN" sz="2000" dirty="0" smtClean="0"/>
              <a:t>INPUT </a:t>
            </a:r>
            <a:r>
              <a:rPr lang="en-US" altLang="zh-CN" sz="2000" dirty="0"/>
              <a:t>- CONV - RELU - POOL </a:t>
            </a:r>
            <a:r>
              <a:rPr lang="en-US" altLang="zh-CN" sz="2000" dirty="0" smtClean="0"/>
              <a:t>– FC], CIFAR-10 dataset</a:t>
            </a:r>
          </a:p>
          <a:p>
            <a:pPr lvl="1"/>
            <a:r>
              <a:rPr lang="en-US" altLang="zh-CN" sz="1600" dirty="0"/>
              <a:t>INPUT [32x32x3] will hold the raw pixel values of the image, in this case an image of width 32, height 32, and with three color channels R,G,B.</a:t>
            </a:r>
          </a:p>
          <a:p>
            <a:pPr lvl="1"/>
            <a:r>
              <a:rPr lang="en-US" altLang="zh-CN" sz="1600" dirty="0"/>
              <a:t>CONV layer will compute the output of neurons that are connected to local regions in the input, each computing a dot product between their weights and a small region they are connected to in the input volume. This may result in volume such as [32x32x12] if we decided to use 12 filters.</a:t>
            </a:r>
          </a:p>
          <a:p>
            <a:pPr lvl="1"/>
            <a:r>
              <a:rPr lang="en-US" altLang="zh-CN" sz="1600" dirty="0"/>
              <a:t>RELU layer will apply an </a:t>
            </a:r>
            <a:r>
              <a:rPr lang="en-US" altLang="zh-CN" sz="1600" dirty="0" err="1"/>
              <a:t>elementwise</a:t>
            </a:r>
            <a:r>
              <a:rPr lang="en-US" altLang="zh-CN" sz="1600" dirty="0"/>
              <a:t> activation function, such as the max(0,x)max(0,x) </a:t>
            </a:r>
            <a:r>
              <a:rPr lang="en-US" altLang="zh-CN" sz="1600" dirty="0" err="1"/>
              <a:t>thresholding</a:t>
            </a:r>
            <a:r>
              <a:rPr lang="en-US" altLang="zh-CN" sz="1600" dirty="0"/>
              <a:t> at zero. This leaves the size of the volume unchanged ([32x32x12]).</a:t>
            </a:r>
          </a:p>
          <a:p>
            <a:pPr lvl="1"/>
            <a:r>
              <a:rPr lang="en-US" altLang="zh-CN" sz="1600" dirty="0"/>
              <a:t>POOL layer will perform a </a:t>
            </a:r>
            <a:r>
              <a:rPr lang="en-US" altLang="zh-CN" sz="1600" dirty="0" err="1"/>
              <a:t>downsampling</a:t>
            </a:r>
            <a:r>
              <a:rPr lang="en-US" altLang="zh-CN" sz="1600" dirty="0"/>
              <a:t> operation along the spatial dimensions (width, height), resulting in volume such as [16x16x12].</a:t>
            </a:r>
          </a:p>
          <a:p>
            <a:pPr lvl="1"/>
            <a:r>
              <a:rPr lang="en-US" altLang="zh-CN" sz="1600" dirty="0"/>
              <a:t>FC (i.e. fully-connected) layer will compute the class scores, resulting in volume of size [1x1x10], where each of the 10 numbers correspond to a class score, such as among the 10 categories of CIFAR-10. As with ordinary Neural Networks and as the name implies, each neuron in this layer will be connected to all the numbers in the previous volume.</a:t>
            </a:r>
          </a:p>
          <a:p>
            <a:pPr lvl="0"/>
            <a:endParaRPr lang="en-US" altLang="zh-CN" sz="2000" dirty="0">
              <a:solidFill>
                <a:srgbClr val="58585A"/>
              </a:solidFill>
            </a:endParaRPr>
          </a:p>
          <a:p>
            <a:pPr lvl="1"/>
            <a:endParaRPr lang="en-US" sz="2000" dirty="0" smtClean="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41703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a:t>
            </a:r>
            <a:r>
              <a:rPr lang="zh-CN" altLang="en-US" dirty="0"/>
              <a:t/>
            </a:r>
            <a:br>
              <a:rPr lang="zh-CN" altLang="en-US" dirty="0"/>
            </a:br>
            <a:r>
              <a:rPr lang="en-US" dirty="0" smtClean="0"/>
              <a:t>Neural </a:t>
            </a:r>
            <a:r>
              <a:rPr lang="en-US" dirty="0"/>
              <a:t>network</a:t>
            </a:r>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http://cs231n.github.io/assets/cnn/convne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460869"/>
            <a:ext cx="10918825" cy="522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5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smtClean="0"/>
              <a:t>Convolutional layer</a:t>
            </a:r>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a:t>The </a:t>
            </a:r>
            <a:r>
              <a:rPr lang="en-US" altLang="zh-CN" sz="2000" dirty="0" err="1"/>
              <a:t>Conv</a:t>
            </a:r>
            <a:r>
              <a:rPr lang="en-US" altLang="zh-CN" sz="2000" dirty="0"/>
              <a:t> layer is the core building block of a Convolutional Network that does most of the computational heavy lifting.</a:t>
            </a:r>
            <a:endParaRPr lang="en-US" altLang="zh-CN" sz="2000" dirty="0" smtClean="0"/>
          </a:p>
          <a:p>
            <a:pPr lvl="1"/>
            <a:endParaRPr lang="en-US" sz="1400" dirty="0"/>
          </a:p>
          <a:p>
            <a:pPr lvl="0"/>
            <a:endParaRPr lang="en-US" altLang="zh-CN" sz="2000" dirty="0">
              <a:solidFill>
                <a:srgbClr val="58585A"/>
              </a:solidFill>
            </a:endParaRPr>
          </a:p>
          <a:p>
            <a:pPr lvl="1"/>
            <a:endParaRPr lang="en-US" sz="2000"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999" y="2311399"/>
            <a:ext cx="3402821"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http://cs231n.github.io/assets/nn1/neuron_model.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5" y="2117117"/>
            <a:ext cx="4530725" cy="25850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9300" y="4736772"/>
            <a:ext cx="10833100" cy="1169551"/>
          </a:xfrm>
          <a:prstGeom prst="rect">
            <a:avLst/>
          </a:prstGeom>
        </p:spPr>
        <p:txBody>
          <a:bodyPr wrap="square">
            <a:spAutoFit/>
          </a:bodyPr>
          <a:lstStyle/>
          <a:p>
            <a:r>
              <a:rPr lang="en-US" altLang="zh-CN" sz="1400" b="1" dirty="0"/>
              <a:t>Left:</a:t>
            </a:r>
            <a:r>
              <a:rPr lang="en-US" altLang="zh-CN" sz="1400" dirty="0"/>
              <a:t> An example input volume in red (e.g. a 32x32x3 CIFAR-10 image), and an example volume of neurons in the first Convolutional layer. Each neuron in the convolutional layer is connected only to a local region in the input volume spatially, but to the full depth (i.e. all color channels). Note, there are multiple neurons (5 in this example) along the depth, all looking at the same region in the input - see discussion of depth columns in text below. </a:t>
            </a:r>
            <a:r>
              <a:rPr lang="en-US" altLang="zh-CN" sz="1400" b="1" dirty="0"/>
              <a:t>Right:</a:t>
            </a:r>
            <a:r>
              <a:rPr lang="en-US" altLang="zh-CN" sz="1400" dirty="0"/>
              <a:t> The neurons from the Neural Network chapter remain unchanged: They still compute a dot product of their weights with the input followed by a non-linearity, but their connectivity is now restricted to be local spatially.</a:t>
            </a:r>
            <a:endParaRPr lang="zh-CN" altLang="en-US" sz="1400" dirty="0"/>
          </a:p>
        </p:txBody>
      </p:sp>
    </p:spTree>
    <p:extLst>
      <p:ext uri="{BB962C8B-B14F-4D97-AF65-F5344CB8AC3E}">
        <p14:creationId xmlns:p14="http://schemas.microsoft.com/office/powerpoint/2010/main" val="34508722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 layer</a:t>
            </a:r>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a:t>The </a:t>
            </a:r>
            <a:r>
              <a:rPr lang="en-US" altLang="zh-CN" sz="2000" dirty="0" err="1"/>
              <a:t>Conv</a:t>
            </a:r>
            <a:r>
              <a:rPr lang="en-US" altLang="zh-CN" sz="2000" dirty="0"/>
              <a:t> layer </a:t>
            </a:r>
            <a:r>
              <a:rPr lang="en-US" altLang="zh-CN" sz="2000" dirty="0" smtClean="0"/>
              <a:t>demo</a:t>
            </a:r>
          </a:p>
          <a:p>
            <a:pPr lvl="1"/>
            <a:r>
              <a:rPr lang="en-US" altLang="zh-CN" sz="1600" dirty="0" smtClean="0"/>
              <a:t>Input 5*5*3</a:t>
            </a:r>
          </a:p>
          <a:p>
            <a:pPr lvl="1"/>
            <a:r>
              <a:rPr lang="en-US" altLang="zh-CN" sz="1600" dirty="0" smtClean="0"/>
              <a:t>2 filters</a:t>
            </a:r>
          </a:p>
          <a:p>
            <a:pPr lvl="1"/>
            <a:r>
              <a:rPr lang="en-US" altLang="zh-CN" sz="1600" dirty="0" smtClean="0"/>
              <a:t>height * width * depth = 3 * 3 * 2</a:t>
            </a:r>
          </a:p>
          <a:p>
            <a:endParaRPr lang="en-US" altLang="zh-CN" dirty="0" smtClean="0"/>
          </a:p>
          <a:p>
            <a:r>
              <a:rPr lang="en-US" altLang="zh-CN" dirty="0" smtClean="0"/>
              <a:t>* all </a:t>
            </a:r>
            <a:r>
              <a:rPr lang="en-US" altLang="zh-CN" dirty="0"/>
              <a:t>neurons in a single </a:t>
            </a:r>
            <a:r>
              <a:rPr lang="en-US" altLang="zh-CN" dirty="0" smtClean="0"/>
              <a:t/>
            </a:r>
            <a:br>
              <a:rPr lang="en-US" altLang="zh-CN" dirty="0" smtClean="0"/>
            </a:br>
            <a:r>
              <a:rPr lang="en-US" altLang="zh-CN" dirty="0" smtClean="0"/>
              <a:t>depth </a:t>
            </a:r>
            <a:r>
              <a:rPr lang="en-US" altLang="zh-CN" dirty="0"/>
              <a:t>slice are using </a:t>
            </a:r>
            <a:r>
              <a:rPr lang="en-US" altLang="zh-CN" dirty="0" smtClean="0"/>
              <a:t/>
            </a:r>
            <a:br>
              <a:rPr lang="en-US" altLang="zh-CN" dirty="0" smtClean="0"/>
            </a:br>
            <a:r>
              <a:rPr lang="en-US" altLang="zh-CN" dirty="0" smtClean="0"/>
              <a:t>the </a:t>
            </a:r>
            <a:r>
              <a:rPr lang="en-US" altLang="zh-CN" dirty="0"/>
              <a:t>same weight vector</a:t>
            </a:r>
            <a:endParaRPr lang="en-US" altLang="zh-CN" dirty="0" smtClean="0"/>
          </a:p>
          <a:p>
            <a:endParaRPr lang="en-US" altLang="zh-CN" sz="2000" dirty="0" smtClean="0"/>
          </a:p>
          <a:p>
            <a:pPr lvl="1"/>
            <a:endParaRPr lang="en-US" sz="1400" dirty="0"/>
          </a:p>
          <a:p>
            <a:pPr lvl="0"/>
            <a:endParaRPr lang="en-US" altLang="zh-CN" sz="2000" dirty="0">
              <a:solidFill>
                <a:srgbClr val="58585A"/>
              </a:solidFill>
            </a:endParaRPr>
          </a:p>
          <a:p>
            <a:pPr lvl="1"/>
            <a:endParaRPr lang="en-US" sz="2000" dirty="0" smtClean="0"/>
          </a:p>
        </p:txBody>
      </p:sp>
      <p:pic>
        <p:nvPicPr>
          <p:cNvPr id="10242" name="Picture 2" descr="e:\ChaoXu\Desktop\conlay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1231900"/>
            <a:ext cx="6842125"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71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 layer</a:t>
            </a:r>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smtClean="0"/>
              <a:t>What is Filter ?</a:t>
            </a:r>
          </a:p>
          <a:p>
            <a:r>
              <a:rPr lang="en-US" altLang="zh-CN" sz="2000" dirty="0" smtClean="0"/>
              <a:t>Template to </a:t>
            </a:r>
            <a:r>
              <a:rPr lang="en-US" altLang="zh-CN" sz="2000" dirty="0"/>
              <a:t>extract </a:t>
            </a:r>
            <a:r>
              <a:rPr lang="en-US" altLang="zh-CN" sz="2000" dirty="0" smtClean="0"/>
              <a:t>characteristic from image</a:t>
            </a:r>
          </a:p>
          <a:p>
            <a:pPr lvl="1"/>
            <a:r>
              <a:rPr lang="en-US" altLang="zh-CN" sz="1600" dirty="0" smtClean="0"/>
              <a:t>e.g. Prewitt, edge detection</a:t>
            </a:r>
          </a:p>
          <a:p>
            <a:endParaRPr lang="en-US" altLang="zh-CN" sz="2000" dirty="0" smtClean="0"/>
          </a:p>
          <a:p>
            <a:pPr lvl="1"/>
            <a:endParaRPr lang="en-US" sz="1400" dirty="0"/>
          </a:p>
          <a:p>
            <a:pPr lvl="0"/>
            <a:endParaRPr lang="en-US" altLang="zh-CN" sz="2000" dirty="0" smtClean="0">
              <a:solidFill>
                <a:srgbClr val="58585A"/>
              </a:solidFill>
            </a:endParaRPr>
          </a:p>
          <a:p>
            <a:r>
              <a:rPr lang="en-US" altLang="zh-CN" sz="2000" dirty="0" err="1" smtClean="0"/>
              <a:t>Matlab</a:t>
            </a:r>
            <a:r>
              <a:rPr lang="en-US" altLang="zh-CN" sz="2000" dirty="0" smtClean="0"/>
              <a:t> code</a:t>
            </a:r>
          </a:p>
          <a:p>
            <a:pPr marL="357187" lvl="1" indent="0">
              <a:buNone/>
            </a:pPr>
            <a:r>
              <a:rPr lang="en-US" altLang="zh-CN" sz="1600" dirty="0" err="1" smtClean="0">
                <a:latin typeface="Consolas" pitchFamily="49" charset="0"/>
              </a:rPr>
              <a:t>orgImg</a:t>
            </a:r>
            <a:r>
              <a:rPr lang="en-US" altLang="zh-CN" sz="1600" dirty="0" smtClean="0">
                <a:latin typeface="Consolas" pitchFamily="49" charset="0"/>
              </a:rPr>
              <a:t> = </a:t>
            </a:r>
            <a:r>
              <a:rPr lang="en-US" altLang="zh-CN" sz="1600" dirty="0" err="1" smtClean="0">
                <a:latin typeface="Consolas" pitchFamily="49" charset="0"/>
              </a:rPr>
              <a:t>imread</a:t>
            </a:r>
            <a:r>
              <a:rPr lang="en-US" altLang="zh-CN" sz="1600" dirty="0" smtClean="0">
                <a:latin typeface="Consolas" pitchFamily="49" charset="0"/>
              </a:rPr>
              <a:t>(‘test.bmp’);</a:t>
            </a:r>
          </a:p>
          <a:p>
            <a:pPr marL="357187" lvl="1" indent="0">
              <a:buNone/>
            </a:pPr>
            <a:r>
              <a:rPr lang="en-US" altLang="zh-CN" sz="1600" dirty="0" err="1" smtClean="0">
                <a:latin typeface="Consolas" pitchFamily="49" charset="0"/>
              </a:rPr>
              <a:t>edgeImg</a:t>
            </a:r>
            <a:r>
              <a:rPr lang="en-US" altLang="zh-CN" sz="1600" dirty="0" smtClean="0">
                <a:latin typeface="Consolas" pitchFamily="49" charset="0"/>
              </a:rPr>
              <a:t> = edge(rgb2gray(</a:t>
            </a:r>
            <a:r>
              <a:rPr lang="en-US" altLang="zh-CN" sz="1600" dirty="0" err="1" smtClean="0">
                <a:latin typeface="Consolas" pitchFamily="49" charset="0"/>
              </a:rPr>
              <a:t>orgImg</a:t>
            </a:r>
            <a:r>
              <a:rPr lang="en-US" altLang="zh-CN" sz="1600" dirty="0" smtClean="0">
                <a:latin typeface="Consolas" pitchFamily="49" charset="0"/>
              </a:rPr>
              <a:t>),’prewitt’,0.06);</a:t>
            </a:r>
          </a:p>
          <a:p>
            <a:pPr marL="357187" lvl="1" indent="0">
              <a:buNone/>
            </a:pPr>
            <a:r>
              <a:rPr lang="en-US" altLang="zh-CN" sz="1600" dirty="0">
                <a:latin typeface="Consolas" pitchFamily="49" charset="0"/>
              </a:rPr>
              <a:t>f</a:t>
            </a:r>
            <a:r>
              <a:rPr lang="en-US" altLang="zh-CN" sz="1600" dirty="0" smtClean="0">
                <a:latin typeface="Consolas" pitchFamily="49" charset="0"/>
              </a:rPr>
              <a:t>igure(1);</a:t>
            </a:r>
            <a:r>
              <a:rPr lang="en-US" altLang="zh-CN" sz="1600" dirty="0" err="1" smtClean="0">
                <a:latin typeface="Consolas" pitchFamily="49" charset="0"/>
              </a:rPr>
              <a:t>imshow</a:t>
            </a:r>
            <a:r>
              <a:rPr lang="en-US" altLang="zh-CN" sz="1600" dirty="0" smtClean="0">
                <a:latin typeface="Consolas" pitchFamily="49" charset="0"/>
              </a:rPr>
              <a:t>(</a:t>
            </a:r>
            <a:r>
              <a:rPr lang="en-US" altLang="zh-CN" sz="1600" dirty="0" err="1" smtClean="0">
                <a:latin typeface="Consolas" pitchFamily="49" charset="0"/>
              </a:rPr>
              <a:t>orgImg</a:t>
            </a:r>
            <a:r>
              <a:rPr lang="en-US" altLang="zh-CN" sz="1600" dirty="0" smtClean="0">
                <a:latin typeface="Consolas" pitchFamily="49" charset="0"/>
              </a:rPr>
              <a:t>);</a:t>
            </a:r>
          </a:p>
          <a:p>
            <a:pPr marL="357187" lvl="1" indent="0">
              <a:buNone/>
            </a:pPr>
            <a:r>
              <a:rPr lang="en-US" altLang="zh-CN" sz="1600" dirty="0" smtClean="0">
                <a:latin typeface="Consolas" pitchFamily="49" charset="0"/>
              </a:rPr>
              <a:t>figure(2);</a:t>
            </a:r>
            <a:r>
              <a:rPr lang="en-US" altLang="zh-CN" sz="1600" dirty="0" err="1" smtClean="0">
                <a:latin typeface="Consolas" pitchFamily="49" charset="0"/>
              </a:rPr>
              <a:t>imshow</a:t>
            </a:r>
            <a:r>
              <a:rPr lang="en-US" altLang="zh-CN" sz="1600" dirty="0" smtClean="0">
                <a:latin typeface="Consolas" pitchFamily="49" charset="0"/>
              </a:rPr>
              <a:t>(</a:t>
            </a:r>
            <a:r>
              <a:rPr lang="en-US" altLang="zh-CN" sz="1600" dirty="0" err="1" smtClean="0">
                <a:latin typeface="Consolas" pitchFamily="49" charset="0"/>
              </a:rPr>
              <a:t>edgeImg</a:t>
            </a:r>
            <a:r>
              <a:rPr lang="en-US" altLang="zh-CN" sz="1600" dirty="0" smtClean="0">
                <a:latin typeface="Consolas" pitchFamily="49" charset="0"/>
              </a:rPr>
              <a:t>);</a:t>
            </a:r>
            <a:endParaRPr lang="en-US" altLang="zh-CN" sz="1600" dirty="0">
              <a:latin typeface="Consolas" pitchFamily="49" charset="0"/>
            </a:endParaRPr>
          </a:p>
          <a:p>
            <a:pPr lvl="0"/>
            <a:endParaRPr lang="en-US" altLang="zh-CN" sz="2000" dirty="0">
              <a:solidFill>
                <a:srgbClr val="58585A"/>
              </a:solidFill>
            </a:endParaRPr>
          </a:p>
          <a:p>
            <a:pPr lvl="1"/>
            <a:endParaRPr lang="en-US" sz="2000"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463800"/>
            <a:ext cx="47434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descr="e:\ChaoXu\Desktop\tes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275" y="2667000"/>
            <a:ext cx="2521840" cy="366395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0175" y="2667000"/>
            <a:ext cx="2516929"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20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 layer</a:t>
            </a:r>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a:t>Example filters learned by </a:t>
            </a:r>
            <a:r>
              <a:rPr lang="en-US" altLang="zh-CN" sz="2000" dirty="0" err="1"/>
              <a:t>Krizhevsky</a:t>
            </a:r>
            <a:r>
              <a:rPr lang="en-US" altLang="zh-CN" sz="2000" dirty="0"/>
              <a:t> et al. Each of the 96 filters shown here is of size [11x11x3], and each one is shared by the 55*55 neurons in one depth slice. Notice that the parameter sharing assumption is relatively reasonable: If detecting a horizontal edge is important at some location in the image, it should intuitively be useful at some other location as well due to the </a:t>
            </a:r>
            <a:r>
              <a:rPr lang="en-US" altLang="zh-CN" sz="2000" dirty="0" err="1"/>
              <a:t>translationally</a:t>
            </a:r>
            <a:r>
              <a:rPr lang="en-US" altLang="zh-CN" sz="2000" dirty="0"/>
              <a:t>-invariant structure of images. There is therefore no need to relearn to detect a horizontal edge at every one of the 55*55 distinct locations in the </a:t>
            </a:r>
            <a:r>
              <a:rPr lang="en-US" altLang="zh-CN" sz="2000" dirty="0" err="1"/>
              <a:t>Conv</a:t>
            </a:r>
            <a:r>
              <a:rPr lang="en-US" altLang="zh-CN" sz="2000" dirty="0"/>
              <a:t> layer output volume.</a:t>
            </a:r>
            <a:endParaRPr lang="en-US" altLang="zh-CN" sz="2000" dirty="0" smtClean="0"/>
          </a:p>
        </p:txBody>
      </p:sp>
      <p:pic>
        <p:nvPicPr>
          <p:cNvPr id="12290" name="Picture 2" descr="http://cs231n.github.io/assets/cnn/weight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4" y="3470275"/>
            <a:ext cx="59721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59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smtClean="0"/>
              <a:t>Pooling layer</a:t>
            </a:r>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a:t>It is common to periodically insert a Pooling layer in-between successive </a:t>
            </a:r>
            <a:r>
              <a:rPr lang="en-US" altLang="zh-CN" sz="2000" dirty="0" err="1"/>
              <a:t>Conv</a:t>
            </a:r>
            <a:r>
              <a:rPr lang="en-US" altLang="zh-CN" sz="2000" dirty="0"/>
              <a:t> layers </a:t>
            </a:r>
            <a:r>
              <a:rPr lang="en-US" altLang="zh-CN" sz="2000" dirty="0" smtClean="0"/>
              <a:t>to r</a:t>
            </a:r>
            <a:r>
              <a:rPr lang="en-US" sz="2000" dirty="0" smtClean="0"/>
              <a:t>educe the amount of parameters(less computation)</a:t>
            </a:r>
          </a:p>
          <a:p>
            <a:endParaRPr lang="en-US" sz="2000" dirty="0"/>
          </a:p>
          <a:p>
            <a:endParaRPr lang="en-US" sz="2000" dirty="0" smtClean="0"/>
          </a:p>
          <a:p>
            <a:endParaRPr lang="en-US" sz="1400" dirty="0"/>
          </a:p>
          <a:p>
            <a:pPr lvl="0"/>
            <a:endParaRPr lang="en-US" altLang="zh-CN" sz="2000" dirty="0">
              <a:solidFill>
                <a:srgbClr val="58585A"/>
              </a:solidFill>
            </a:endParaRPr>
          </a:p>
          <a:p>
            <a:pPr lvl="1"/>
            <a:endParaRPr lang="en-US" sz="2000" dirty="0" smtClean="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2308225"/>
            <a:ext cx="48958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descr="http://cs231n.github.io/assets/cnn/maxpool.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325" y="3102334"/>
            <a:ext cx="5362575" cy="250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3981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smtClean="0"/>
              <a:t>Other layers</a:t>
            </a:r>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a:t>Normalization </a:t>
            </a:r>
            <a:r>
              <a:rPr lang="en-US" altLang="zh-CN" sz="2000" dirty="0" smtClean="0"/>
              <a:t>Layer</a:t>
            </a:r>
          </a:p>
          <a:p>
            <a:pPr lvl="1"/>
            <a:r>
              <a:rPr lang="en-US" altLang="zh-CN" sz="1600" dirty="0"/>
              <a:t>Many types of normalization layers have been proposed for use in </a:t>
            </a:r>
            <a:r>
              <a:rPr lang="en-US" altLang="zh-CN" sz="1600" dirty="0" err="1"/>
              <a:t>ConvNet</a:t>
            </a:r>
            <a:r>
              <a:rPr lang="en-US" altLang="zh-CN" sz="1600" dirty="0"/>
              <a:t> architectures, sometimes with the intentions of implementing inhibition schemes observed in the biological brain. However, these layers have since </a:t>
            </a:r>
            <a:r>
              <a:rPr lang="en-US" altLang="zh-CN" sz="1600" b="1" dirty="0"/>
              <a:t>fallen out of favor </a:t>
            </a:r>
            <a:r>
              <a:rPr lang="en-US" altLang="zh-CN" sz="1600" dirty="0"/>
              <a:t>because in </a:t>
            </a:r>
            <a:r>
              <a:rPr lang="en-US" altLang="zh-CN" sz="1600" b="1" dirty="0"/>
              <a:t>practice their contribution </a:t>
            </a:r>
            <a:r>
              <a:rPr lang="en-US" altLang="zh-CN" sz="1600" dirty="0"/>
              <a:t>has been shown to be </a:t>
            </a:r>
            <a:r>
              <a:rPr lang="en-US" altLang="zh-CN" sz="1600" b="1" dirty="0"/>
              <a:t>minimal</a:t>
            </a:r>
          </a:p>
          <a:p>
            <a:endParaRPr lang="en-US" sz="2000" dirty="0"/>
          </a:p>
          <a:p>
            <a:r>
              <a:rPr lang="en-US" sz="2000" dirty="0" smtClean="0"/>
              <a:t>Fully-connected Layer</a:t>
            </a:r>
          </a:p>
          <a:p>
            <a:pPr lvl="1"/>
            <a:r>
              <a:rPr lang="en-US" altLang="zh-CN" sz="1600" dirty="0"/>
              <a:t>Neurons in a fully connected layer have full connections to all activations in the previous layer, as seen in regular Neural Networks. Their activations can hence be computed with a matrix multiplication followed by a bias offset. See the </a:t>
            </a:r>
            <a:r>
              <a:rPr lang="en-US" altLang="zh-CN" sz="1600" i="1" dirty="0"/>
              <a:t>Neural Network</a:t>
            </a:r>
            <a:r>
              <a:rPr lang="en-US" altLang="zh-CN" sz="1600" dirty="0"/>
              <a:t> section </a:t>
            </a:r>
            <a:r>
              <a:rPr lang="en-US" altLang="zh-CN" sz="1600" dirty="0" smtClean="0"/>
              <a:t>for </a:t>
            </a:r>
            <a:r>
              <a:rPr lang="en-US" altLang="zh-CN" sz="1600" dirty="0"/>
              <a:t>more information.</a:t>
            </a:r>
            <a:endParaRPr lang="en-US" sz="1600" dirty="0" smtClean="0"/>
          </a:p>
          <a:p>
            <a:endParaRPr lang="en-US" sz="1400" dirty="0"/>
          </a:p>
          <a:p>
            <a:pPr lvl="0"/>
            <a:endParaRPr lang="en-US" altLang="zh-CN" sz="2000" dirty="0">
              <a:solidFill>
                <a:srgbClr val="58585A"/>
              </a:solidFill>
            </a:endParaRPr>
          </a:p>
          <a:p>
            <a:pPr lvl="1"/>
            <a:endParaRPr lang="en-US" sz="2000" dirty="0" smtClean="0"/>
          </a:p>
        </p:txBody>
      </p:sp>
    </p:spTree>
    <p:extLst>
      <p:ext uri="{BB962C8B-B14F-4D97-AF65-F5344CB8AC3E}">
        <p14:creationId xmlns:p14="http://schemas.microsoft.com/office/powerpoint/2010/main" val="18637172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a:t>Convolutional</a:t>
            </a:r>
            <a:r>
              <a:rPr lang="zh-CN" altLang="en-US" dirty="0"/>
              <a:t/>
            </a:r>
            <a:br>
              <a:rPr lang="zh-CN" altLang="en-US" dirty="0"/>
            </a:br>
            <a:r>
              <a:rPr lang="en-US" dirty="0" smtClean="0"/>
              <a:t>Neural </a:t>
            </a:r>
            <a:r>
              <a:rPr lang="en-US" dirty="0"/>
              <a:t>network</a:t>
            </a:r>
          </a:p>
        </p:txBody>
      </p:sp>
      <p:sp>
        <p:nvSpPr>
          <p:cNvPr id="9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smtClean="0"/>
              <a:t>In summary</a:t>
            </a:r>
          </a:p>
          <a:p>
            <a:pPr lvl="1"/>
            <a:r>
              <a:rPr lang="en-US" altLang="zh-CN" dirty="0"/>
              <a:t>A </a:t>
            </a:r>
            <a:r>
              <a:rPr lang="en-US" altLang="zh-CN" dirty="0" err="1"/>
              <a:t>ConvNet</a:t>
            </a:r>
            <a:r>
              <a:rPr lang="en-US" altLang="zh-CN" dirty="0"/>
              <a:t> architecture is in the simplest case a list of Layers that transform the image volume into an output volume (e.g. holding the class scores)</a:t>
            </a:r>
          </a:p>
          <a:p>
            <a:pPr lvl="1"/>
            <a:r>
              <a:rPr lang="en-US" altLang="zh-CN" dirty="0"/>
              <a:t>There are a few distinct types of Layers (e.g. CONV/FC/RELU/POOL are by far the most popular)</a:t>
            </a:r>
          </a:p>
          <a:p>
            <a:pPr lvl="1"/>
            <a:r>
              <a:rPr lang="en-US" altLang="zh-CN" dirty="0"/>
              <a:t>Each Layer accepts an input 3D volume and transforms it to an output 3D volume through a differentiable function</a:t>
            </a:r>
          </a:p>
          <a:p>
            <a:pPr lvl="1"/>
            <a:r>
              <a:rPr lang="en-US" altLang="zh-CN" dirty="0"/>
              <a:t>Each Layer may or may not have parameters (e.g. CONV/FC do, RELU/POOL don’t)</a:t>
            </a:r>
          </a:p>
          <a:p>
            <a:pPr lvl="1"/>
            <a:r>
              <a:rPr lang="en-US" altLang="zh-CN" dirty="0"/>
              <a:t>Each Layer may or may not have additional </a:t>
            </a:r>
            <a:r>
              <a:rPr lang="en-US" altLang="zh-CN" dirty="0" err="1"/>
              <a:t>hyperparameters</a:t>
            </a:r>
            <a:r>
              <a:rPr lang="en-US" altLang="zh-CN" dirty="0"/>
              <a:t> (e.g. CONV/FC/POOL do, RELU doesn’t)</a:t>
            </a:r>
          </a:p>
          <a:p>
            <a:pPr lvl="1"/>
            <a:endParaRPr lang="en-US" sz="1400" dirty="0"/>
          </a:p>
          <a:p>
            <a:pPr lvl="0"/>
            <a:endParaRPr lang="en-US" altLang="zh-CN" sz="2000" dirty="0">
              <a:solidFill>
                <a:srgbClr val="58585A"/>
              </a:solidFill>
            </a:endParaRPr>
          </a:p>
          <a:p>
            <a:pPr lvl="1"/>
            <a:endParaRPr lang="en-US" sz="2000" dirty="0" smtClean="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545098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smtClean="0"/>
              <a:t>exercises</a:t>
            </a:r>
            <a:endParaRPr lang="en-US" dirty="0"/>
          </a:p>
        </p:txBody>
      </p:sp>
      <p:sp>
        <p:nvSpPr>
          <p:cNvPr id="9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smtClean="0"/>
              <a:t>Build CNN using </a:t>
            </a:r>
            <a:r>
              <a:rPr lang="en-US" altLang="zh-CN" sz="2000" dirty="0" err="1" smtClean="0"/>
              <a:t>tensorflow</a:t>
            </a:r>
            <a:r>
              <a:rPr lang="en-US" altLang="zh-CN" sz="2000" dirty="0" smtClean="0"/>
              <a:t>(TODO refine exercise)</a:t>
            </a:r>
          </a:p>
          <a:p>
            <a:pPr lvl="1"/>
            <a:r>
              <a:rPr lang="en-US" altLang="zh-CN" dirty="0">
                <a:hlinkClick r:id="rId3"/>
              </a:rPr>
              <a:t>https://</a:t>
            </a:r>
            <a:r>
              <a:rPr lang="en-US" altLang="zh-CN" dirty="0" smtClean="0">
                <a:hlinkClick r:id="rId3"/>
              </a:rPr>
              <a:t>github.com/dead911/tf_examples/blob/master/mnist_cnn.ipynb</a:t>
            </a:r>
            <a:endParaRPr lang="en-US" altLang="zh-CN" dirty="0" smtClean="0"/>
          </a:p>
          <a:p>
            <a:pPr lvl="1"/>
            <a:endParaRPr lang="en-US" sz="1400" dirty="0"/>
          </a:p>
          <a:p>
            <a:pPr lvl="0"/>
            <a:endParaRPr lang="en-US" altLang="zh-CN" sz="2000" dirty="0">
              <a:solidFill>
                <a:srgbClr val="58585A"/>
              </a:solidFill>
            </a:endParaRPr>
          </a:p>
          <a:p>
            <a:pPr lvl="1"/>
            <a:endParaRPr lang="en-US" sz="2000" dirty="0" smtClean="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62806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3"/>
          </p:nvPr>
        </p:nvSpPr>
        <p:spPr>
          <a:xfrm>
            <a:off x="6193367" y="1614703"/>
            <a:ext cx="5467351" cy="1716447"/>
          </a:xfrm>
        </p:spPr>
        <p:txBody>
          <a:bodyPr/>
          <a:lstStyle/>
          <a:p>
            <a:r>
              <a:rPr lang="en-US" sz="2000" dirty="0"/>
              <a:t>Unsupervised learning: </a:t>
            </a:r>
          </a:p>
          <a:p>
            <a:pPr lvl="1"/>
            <a:r>
              <a:rPr lang="en-US" sz="1800" dirty="0"/>
              <a:t>No labels are given to the learning algorithm.</a:t>
            </a:r>
          </a:p>
          <a:p>
            <a:pPr lvl="1"/>
            <a:r>
              <a:rPr lang="en-US" sz="1800" dirty="0"/>
              <a:t>Goal is to find structure or hidden patterns. </a:t>
            </a:r>
          </a:p>
          <a:p>
            <a:pPr lvl="1"/>
            <a:endParaRPr lang="en-US" sz="1800" dirty="0"/>
          </a:p>
          <a:p>
            <a:endParaRPr lang="en-US" dirty="0"/>
          </a:p>
        </p:txBody>
      </p:sp>
      <p:sp>
        <p:nvSpPr>
          <p:cNvPr id="2" name="Content Placeholder 1"/>
          <p:cNvSpPr>
            <a:spLocks noGrp="1"/>
          </p:cNvSpPr>
          <p:nvPr>
            <p:ph sz="half" idx="1"/>
          </p:nvPr>
        </p:nvSpPr>
        <p:spPr>
          <a:xfrm>
            <a:off x="397338" y="1614702"/>
            <a:ext cx="5668433" cy="1716447"/>
          </a:xfrm>
        </p:spPr>
        <p:txBody>
          <a:bodyPr/>
          <a:lstStyle/>
          <a:p>
            <a:r>
              <a:rPr lang="en-US" sz="2000" dirty="0"/>
              <a:t>Supervised learning: </a:t>
            </a:r>
          </a:p>
          <a:p>
            <a:pPr lvl="1"/>
            <a:r>
              <a:rPr lang="en-US" sz="1800" dirty="0"/>
              <a:t>Example inputs and desired outputs are given.</a:t>
            </a:r>
          </a:p>
          <a:p>
            <a:pPr lvl="1"/>
            <a:r>
              <a:rPr lang="en-US" sz="1800" dirty="0"/>
              <a:t>Goal to learn a rule that maps inputs to outputs.</a:t>
            </a:r>
          </a:p>
        </p:txBody>
      </p:sp>
      <p:sp>
        <p:nvSpPr>
          <p:cNvPr id="3" name="Title 2"/>
          <p:cNvSpPr>
            <a:spLocks noGrp="1"/>
          </p:cNvSpPr>
          <p:nvPr>
            <p:ph type="title"/>
          </p:nvPr>
        </p:nvSpPr>
        <p:spPr/>
        <p:txBody>
          <a:bodyPr/>
          <a:lstStyle/>
          <a:p>
            <a:r>
              <a:rPr lang="en-US" dirty="0"/>
              <a:t>Types of Learning</a:t>
            </a:r>
          </a:p>
        </p:txBody>
      </p:sp>
      <mc:AlternateContent xmlns:mc="http://schemas.openxmlformats.org/markup-compatibility/2006" xmlns:a14="http://schemas.microsoft.com/office/drawing/2010/main">
        <mc:Choice Requires="a14">
          <p:sp>
            <p:nvSpPr>
              <p:cNvPr id="6" name="Rectangle 5"/>
              <p:cNvSpPr/>
              <p:nvPr/>
            </p:nvSpPr>
            <p:spPr bwMode="auto">
              <a:xfrm>
                <a:off x="613335" y="3203554"/>
                <a:ext cx="3530221" cy="726581"/>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800" b="0" i="1" u="none" strike="noStrike" cap="none" normalizeH="0" baseline="0" dirty="0">
                    <a:ln>
                      <a:noFill/>
                    </a:ln>
                    <a:solidFill>
                      <a:schemeClr val="tx1"/>
                    </a:solidFill>
                    <a:effectLst/>
                    <a:latin typeface="Calibri" panose="020F0502020204030204" pitchFamily="34" charset="0"/>
                  </a:rPr>
                  <a:t>Unknown target function</a:t>
                </a:r>
                <a:endParaRPr lang="sv-SE" sz="1800" i="1" u="none" dirty="0">
                  <a:solidFill>
                    <a:schemeClr val="tx1"/>
                  </a:solidFill>
                  <a:latin typeface="Cambria Math"/>
                </a:endParaRPr>
              </a:p>
              <a:p>
                <a:pPr>
                  <a:spcBef>
                    <a:spcPct val="50000"/>
                  </a:spcBef>
                </a:pPr>
                <a14:m>
                  <m:oMathPara xmlns:m="http://schemas.openxmlformats.org/officeDocument/2006/math">
                    <m:oMathParaPr>
                      <m:jc m:val="centerGroup"/>
                    </m:oMathParaPr>
                    <m:oMath xmlns:m="http://schemas.openxmlformats.org/officeDocument/2006/math">
                      <m:r>
                        <a:rPr lang="sv-SE" sz="1800" b="0" i="1" u="none">
                          <a:solidFill>
                            <a:schemeClr val="tx1"/>
                          </a:solidFill>
                          <a:latin typeface="Cambria Math"/>
                        </a:rPr>
                        <m:t>𝑓</m:t>
                      </m:r>
                      <m:r>
                        <a:rPr lang="sv-SE" sz="1800" b="0" i="1" u="none">
                          <a:solidFill>
                            <a:schemeClr val="tx1"/>
                          </a:solidFill>
                          <a:latin typeface="Cambria Math"/>
                        </a:rPr>
                        <m:t>:</m:t>
                      </m:r>
                      <m:r>
                        <a:rPr lang="sv-SE" sz="1800" b="0" i="1" u="none" smtClean="0">
                          <a:solidFill>
                            <a:schemeClr val="tx1"/>
                          </a:solidFill>
                          <a:latin typeface="Cambria Math"/>
                          <a:ea typeface="Cambria Math"/>
                        </a:rPr>
                        <m:t>𝒳</m:t>
                      </m:r>
                      <m:r>
                        <a:rPr lang="sv-SE" sz="1800" b="0" i="1" u="none">
                          <a:solidFill>
                            <a:schemeClr val="tx1"/>
                          </a:solidFill>
                          <a:latin typeface="Cambria Math"/>
                        </a:rPr>
                        <m:t> </m:t>
                      </m:r>
                      <m:r>
                        <a:rPr lang="sv-SE" sz="1800" b="0" i="1" u="none" smtClean="0">
                          <a:solidFill>
                            <a:schemeClr val="tx1"/>
                          </a:solidFill>
                          <a:latin typeface="Cambria Math"/>
                          <a:ea typeface="Cambria Math"/>
                        </a:rPr>
                        <m:t>→</m:t>
                      </m:r>
                      <m:r>
                        <a:rPr lang="sv-SE" sz="1800" b="0" i="1" u="none">
                          <a:solidFill>
                            <a:schemeClr val="tx1"/>
                          </a:solidFill>
                          <a:latin typeface="Cambria Math"/>
                        </a:rPr>
                        <m:t> </m:t>
                      </m:r>
                      <m:r>
                        <a:rPr lang="sv-SE" sz="1800" b="0" i="1" u="none" smtClean="0">
                          <a:solidFill>
                            <a:schemeClr val="tx1"/>
                          </a:solidFill>
                          <a:latin typeface="Cambria Math"/>
                          <a:ea typeface="Cambria Math"/>
                        </a:rPr>
                        <m:t>𝒴</m:t>
                      </m:r>
                    </m:oMath>
                  </m:oMathPara>
                </a14:m>
                <a:endParaRPr kumimoji="0" lang="en-US" sz="1800" i="0" u="none" strike="noStrike" cap="none" normalizeH="0" baseline="0" dirty="0">
                  <a:ln>
                    <a:noFill/>
                  </a:ln>
                  <a:solidFill>
                    <a:schemeClr val="tx1"/>
                  </a:solidFill>
                  <a:effectLst/>
                  <a:latin typeface="Calibri" panose="020F050202020403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613335" y="3203554"/>
                <a:ext cx="3530221" cy="726581"/>
              </a:xfrm>
              <a:prstGeom prst="rect">
                <a:avLst/>
              </a:prstGeom>
              <a:blipFill rotWithShape="1">
                <a:blip r:embed="rId3"/>
                <a:stretch>
                  <a:fillRect l="-1715" t="-2439"/>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bwMode="auto">
              <a:xfrm>
                <a:off x="613335" y="4338123"/>
                <a:ext cx="3530221" cy="70212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800" b="0" i="1" u="none" strike="noStrike" cap="none" normalizeH="0" baseline="0" dirty="0">
                    <a:ln>
                      <a:noFill/>
                    </a:ln>
                    <a:solidFill>
                      <a:schemeClr val="tx1"/>
                    </a:solidFill>
                    <a:effectLst/>
                    <a:latin typeface="Calibri" panose="020F0502020204030204" pitchFamily="34" charset="0"/>
                  </a:rPr>
                  <a:t>Training examples</a:t>
                </a:r>
                <a:endParaRPr lang="sv-SE" sz="1800" i="1" u="none" dirty="0">
                  <a:solidFill>
                    <a:schemeClr val="tx1"/>
                  </a:solidFill>
                  <a:latin typeface="Cambria Math"/>
                </a:endParaRPr>
              </a:p>
              <a:p>
                <a:pPr>
                  <a:spcBef>
                    <a:spcPct val="50000"/>
                  </a:spcBef>
                </a:pPr>
                <a14:m>
                  <m:oMathPara xmlns:m="http://schemas.openxmlformats.org/officeDocument/2006/math">
                    <m:oMathParaPr>
                      <m:jc m:val="centerGroup"/>
                    </m:oMathParaPr>
                    <m:oMath xmlns:m="http://schemas.openxmlformats.org/officeDocument/2006/math">
                      <m:r>
                        <a:rPr lang="sv-SE" sz="1800" b="0" i="1" u="none" smtClean="0">
                          <a:solidFill>
                            <a:schemeClr val="tx1"/>
                          </a:solidFill>
                          <a:latin typeface="Cambria Math"/>
                        </a:rPr>
                        <m:t>(</m:t>
                      </m:r>
                      <m:sSub>
                        <m:sSubPr>
                          <m:ctrlPr>
                            <a:rPr lang="sv-SE" sz="1800" i="1" u="none" smtClean="0">
                              <a:solidFill>
                                <a:schemeClr val="tx1"/>
                              </a:solidFill>
                              <a:latin typeface="Cambria Math"/>
                            </a:rPr>
                          </m:ctrlPr>
                        </m:sSubPr>
                        <m:e>
                          <m:r>
                            <a:rPr lang="sv-SE" sz="1800" b="1" i="1" u="none" smtClean="0">
                              <a:solidFill>
                                <a:schemeClr val="tx1"/>
                              </a:solidFill>
                              <a:latin typeface="Cambria Math"/>
                            </a:rPr>
                            <m:t>𝒙</m:t>
                          </m:r>
                        </m:e>
                        <m:sub>
                          <m:r>
                            <a:rPr lang="sv-SE" sz="1800" b="0" i="1" u="none" smtClean="0">
                              <a:solidFill>
                                <a:schemeClr val="tx1"/>
                              </a:solidFill>
                              <a:latin typeface="Cambria Math"/>
                            </a:rPr>
                            <m:t>1</m:t>
                          </m:r>
                        </m:sub>
                      </m:sSub>
                      <m:r>
                        <a:rPr lang="sv-SE" sz="1800" b="0" i="1" u="none" smtClean="0">
                          <a:solidFill>
                            <a:schemeClr val="tx1"/>
                          </a:solidFill>
                          <a:latin typeface="Cambria Math"/>
                        </a:rPr>
                        <m:t>,</m:t>
                      </m:r>
                      <m:sSub>
                        <m:sSubPr>
                          <m:ctrlPr>
                            <a:rPr lang="sv-SE" sz="1800" i="1" u="none" smtClean="0">
                              <a:solidFill>
                                <a:schemeClr val="tx1"/>
                              </a:solidFill>
                              <a:latin typeface="Cambria Math"/>
                            </a:rPr>
                          </m:ctrlPr>
                        </m:sSubPr>
                        <m:e>
                          <m:r>
                            <a:rPr lang="sv-SE" sz="1800" b="0" i="1" u="none" smtClean="0">
                              <a:solidFill>
                                <a:schemeClr val="tx1"/>
                              </a:solidFill>
                              <a:latin typeface="Cambria Math"/>
                            </a:rPr>
                            <m:t>𝑦</m:t>
                          </m:r>
                        </m:e>
                        <m:sub>
                          <m:r>
                            <a:rPr lang="sv-SE" sz="1800" b="0" i="1" u="none" smtClean="0">
                              <a:solidFill>
                                <a:schemeClr val="tx1"/>
                              </a:solidFill>
                              <a:latin typeface="Cambria Math"/>
                            </a:rPr>
                            <m:t>1</m:t>
                          </m:r>
                        </m:sub>
                      </m:sSub>
                      <m:r>
                        <a:rPr lang="sv-SE" sz="1800" b="0" i="1" u="none" smtClean="0">
                          <a:solidFill>
                            <a:schemeClr val="tx1"/>
                          </a:solidFill>
                          <a:latin typeface="Cambria Math"/>
                        </a:rPr>
                        <m:t>), …,</m:t>
                      </m:r>
                      <m:r>
                        <a:rPr lang="sv-SE" sz="1800" b="0" i="1" u="none">
                          <a:solidFill>
                            <a:schemeClr val="tx1"/>
                          </a:solidFill>
                          <a:latin typeface="Cambria Math"/>
                        </a:rPr>
                        <m:t>(</m:t>
                      </m:r>
                      <m:sSub>
                        <m:sSubPr>
                          <m:ctrlPr>
                            <a:rPr lang="sv-SE" sz="1800" i="1" u="none">
                              <a:solidFill>
                                <a:schemeClr val="tx1"/>
                              </a:solidFill>
                              <a:latin typeface="Cambria Math"/>
                            </a:rPr>
                          </m:ctrlPr>
                        </m:sSubPr>
                        <m:e>
                          <m:r>
                            <a:rPr lang="sv-SE" sz="1800" b="1" i="1" u="none">
                              <a:solidFill>
                                <a:schemeClr val="tx1"/>
                              </a:solidFill>
                              <a:latin typeface="Cambria Math"/>
                            </a:rPr>
                            <m:t>𝒙</m:t>
                          </m:r>
                        </m:e>
                        <m:sub>
                          <m:r>
                            <a:rPr lang="sv-SE" sz="1800" b="0" i="1" u="none" smtClean="0">
                              <a:solidFill>
                                <a:schemeClr val="tx1"/>
                              </a:solidFill>
                              <a:latin typeface="Cambria Math"/>
                            </a:rPr>
                            <m:t>𝑛</m:t>
                          </m:r>
                        </m:sub>
                      </m:sSub>
                      <m:r>
                        <a:rPr lang="sv-SE" sz="1800" b="0" i="1" u="none">
                          <a:solidFill>
                            <a:schemeClr val="tx1"/>
                          </a:solidFill>
                          <a:latin typeface="Cambria Math"/>
                        </a:rPr>
                        <m:t>,</m:t>
                      </m:r>
                      <m:sSub>
                        <m:sSubPr>
                          <m:ctrlPr>
                            <a:rPr lang="sv-SE" sz="1800" i="1" u="none">
                              <a:solidFill>
                                <a:schemeClr val="tx1"/>
                              </a:solidFill>
                              <a:latin typeface="Cambria Math"/>
                            </a:rPr>
                          </m:ctrlPr>
                        </m:sSubPr>
                        <m:e>
                          <m:r>
                            <a:rPr lang="sv-SE" sz="1800" b="0" i="1" u="none">
                              <a:solidFill>
                                <a:schemeClr val="tx1"/>
                              </a:solidFill>
                              <a:latin typeface="Cambria Math"/>
                            </a:rPr>
                            <m:t>𝑦</m:t>
                          </m:r>
                        </m:e>
                        <m:sub>
                          <m:r>
                            <a:rPr lang="sv-SE" sz="1800" b="0" i="1" u="none" smtClean="0">
                              <a:solidFill>
                                <a:schemeClr val="tx1"/>
                              </a:solidFill>
                              <a:latin typeface="Cambria Math"/>
                            </a:rPr>
                            <m:t>𝑛</m:t>
                          </m:r>
                        </m:sub>
                      </m:sSub>
                      <m:r>
                        <a:rPr lang="sv-SE" sz="1800" b="0" i="1" u="none">
                          <a:solidFill>
                            <a:schemeClr val="tx1"/>
                          </a:solidFill>
                          <a:latin typeface="Cambria Math"/>
                        </a:rPr>
                        <m:t>),</m:t>
                      </m:r>
                    </m:oMath>
                  </m:oMathPara>
                </a14:m>
                <a:endParaRPr kumimoji="0" lang="en-US" sz="1800" i="0" u="none" strike="noStrike" cap="none" normalizeH="0" baseline="0" dirty="0">
                  <a:ln>
                    <a:noFill/>
                  </a:ln>
                  <a:solidFill>
                    <a:schemeClr val="tx1"/>
                  </a:solidFill>
                  <a:effectLst/>
                  <a:latin typeface="Calibri" panose="020F050202020403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bwMode="auto">
              <a:xfrm>
                <a:off x="613335" y="4338123"/>
                <a:ext cx="3530221" cy="702120"/>
              </a:xfrm>
              <a:prstGeom prst="rect">
                <a:avLst/>
              </a:prstGeom>
              <a:blipFill rotWithShape="1">
                <a:blip r:embed="rId4"/>
                <a:stretch>
                  <a:fillRect l="-1715" t="-2521"/>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bwMode="auto">
              <a:xfrm>
                <a:off x="613335" y="5657287"/>
                <a:ext cx="3530221" cy="72226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800" b="0" i="1" u="none" strike="noStrike" cap="none" normalizeH="0" baseline="0" dirty="0">
                    <a:ln>
                      <a:noFill/>
                    </a:ln>
                    <a:solidFill>
                      <a:schemeClr val="tx1"/>
                    </a:solidFill>
                    <a:effectLst/>
                    <a:latin typeface="Calibri" panose="020F0502020204030204" pitchFamily="34" charset="0"/>
                  </a:rPr>
                  <a:t>Hypothesis set</a:t>
                </a:r>
                <a:endParaRPr lang="sv-SE" sz="1800" i="1" u="none" dirty="0">
                  <a:solidFill>
                    <a:schemeClr val="tx1"/>
                  </a:solidFill>
                  <a:latin typeface="Cambria Math"/>
                </a:endParaRPr>
              </a:p>
              <a:p>
                <a:pPr>
                  <a:spcBef>
                    <a:spcPct val="50000"/>
                  </a:spcBef>
                </a:pPr>
                <a14:m>
                  <m:oMathPara xmlns:m="http://schemas.openxmlformats.org/officeDocument/2006/math">
                    <m:oMathParaPr>
                      <m:jc m:val="centerGroup"/>
                    </m:oMathParaPr>
                    <m:oMath xmlns:m="http://schemas.openxmlformats.org/officeDocument/2006/math">
                      <m:r>
                        <a:rPr lang="sv-SE" sz="1800" b="0" i="1" u="none" smtClean="0">
                          <a:solidFill>
                            <a:schemeClr val="tx1"/>
                          </a:solidFill>
                          <a:latin typeface="Cambria Math"/>
                          <a:ea typeface="Cambria Math"/>
                        </a:rPr>
                        <m:t>ℋ</m:t>
                      </m:r>
                    </m:oMath>
                  </m:oMathPara>
                </a14:m>
                <a:endParaRPr kumimoji="0" lang="en-US" sz="1800" i="0" u="none" strike="noStrike" cap="none" normalizeH="0" baseline="0" dirty="0">
                  <a:ln>
                    <a:noFill/>
                  </a:ln>
                  <a:solidFill>
                    <a:schemeClr val="tx1"/>
                  </a:solidFill>
                  <a:effectLst/>
                  <a:latin typeface="Calibri" panose="020F050202020403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613335" y="5657287"/>
                <a:ext cx="3530221" cy="722265"/>
              </a:xfrm>
              <a:prstGeom prst="rect">
                <a:avLst/>
              </a:prstGeom>
              <a:blipFill rotWithShape="1">
                <a:blip r:embed="rId5"/>
                <a:stretch>
                  <a:fillRect l="-1715" t="-2439"/>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bwMode="auto">
              <a:xfrm>
                <a:off x="4710686" y="4348385"/>
                <a:ext cx="2544549" cy="1947082"/>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800" b="0" i="1" u="none" strike="noStrike" cap="none" normalizeH="0" baseline="0" dirty="0">
                    <a:ln>
                      <a:noFill/>
                    </a:ln>
                    <a:solidFill>
                      <a:schemeClr val="tx1"/>
                    </a:solidFill>
                    <a:effectLst/>
                    <a:latin typeface="Calibri" panose="020F0502020204030204" pitchFamily="34" charset="0"/>
                  </a:rPr>
                  <a:t>Learning </a:t>
                </a:r>
              </a:p>
              <a:p>
                <a:pPr marL="0" marR="0" indent="0" defTabSz="914400" rtl="0" eaLnBrk="1" fontAlgn="base" latinLnBrk="0" hangingPunct="1">
                  <a:lnSpc>
                    <a:spcPct val="100000"/>
                  </a:lnSpc>
                  <a:spcBef>
                    <a:spcPct val="50000"/>
                  </a:spcBef>
                  <a:spcAft>
                    <a:spcPct val="0"/>
                  </a:spcAft>
                  <a:buClrTx/>
                  <a:buSzTx/>
                  <a:buFontTx/>
                  <a:buNone/>
                  <a:tabLst/>
                </a:pPr>
                <a:r>
                  <a:rPr kumimoji="0" lang="en-US" sz="1800" b="0" i="1" u="none" strike="noStrike" cap="none" normalizeH="0" baseline="0" dirty="0">
                    <a:ln>
                      <a:noFill/>
                    </a:ln>
                    <a:solidFill>
                      <a:schemeClr val="tx1"/>
                    </a:solidFill>
                    <a:effectLst/>
                    <a:latin typeface="Calibri" panose="020F0502020204030204" pitchFamily="34" charset="0"/>
                  </a:rPr>
                  <a:t>Algorithm</a:t>
                </a:r>
              </a:p>
              <a:p>
                <a:pPr>
                  <a:spcBef>
                    <a:spcPts val="600"/>
                  </a:spcBef>
                </a:pPr>
                <a:endParaRPr lang="sv-SE" sz="1800" i="1" u="none" dirty="0">
                  <a:solidFill>
                    <a:schemeClr val="tx1"/>
                  </a:solidFill>
                  <a:latin typeface="Cambria Math"/>
                </a:endParaRPr>
              </a:p>
              <a:p>
                <a:pPr>
                  <a:spcBef>
                    <a:spcPct val="50000"/>
                  </a:spcBef>
                </a:pPr>
                <a14:m>
                  <m:oMathPara xmlns:m="http://schemas.openxmlformats.org/officeDocument/2006/math">
                    <m:oMathParaPr>
                      <m:jc m:val="centerGroup"/>
                    </m:oMathParaPr>
                    <m:oMath xmlns:m="http://schemas.openxmlformats.org/officeDocument/2006/math">
                      <m:r>
                        <a:rPr kumimoji="0" lang="sv-SE" sz="1800" b="0" i="1" u="none" strike="noStrike" cap="none" normalizeH="0" baseline="0" smtClean="0">
                          <a:ln>
                            <a:noFill/>
                          </a:ln>
                          <a:solidFill>
                            <a:schemeClr val="tx1"/>
                          </a:solidFill>
                          <a:effectLst/>
                          <a:latin typeface="Cambria Math"/>
                          <a:ea typeface="Cambria Math"/>
                        </a:rPr>
                        <m:t>𝒜</m:t>
                      </m:r>
                    </m:oMath>
                  </m:oMathPara>
                </a14:m>
                <a:endParaRPr kumimoji="0" lang="en-US" sz="1800" i="0" u="none" strike="noStrike" cap="none" normalizeH="0" baseline="0" dirty="0">
                  <a:ln>
                    <a:noFill/>
                  </a:ln>
                  <a:solidFill>
                    <a:schemeClr val="tx1"/>
                  </a:solidFill>
                  <a:effectLst/>
                  <a:latin typeface="Calibri" panose="020F0502020204030204" pitchFamily="34" charset="0"/>
                </a:endParaRPr>
              </a:p>
            </p:txBody>
          </p:sp>
        </mc:Choice>
        <mc:Fallback xmlns="">
          <p:sp>
            <p:nvSpPr>
              <p:cNvPr id="9" name="Oval 8"/>
              <p:cNvSpPr>
                <a:spLocks noRot="1" noChangeAspect="1" noMove="1" noResize="1" noEditPoints="1" noAdjustHandles="1" noChangeArrowheads="1" noChangeShapeType="1" noTextEdit="1"/>
              </p:cNvSpPr>
              <p:nvPr/>
            </p:nvSpPr>
            <p:spPr bwMode="auto">
              <a:xfrm>
                <a:off x="4710686" y="4348385"/>
                <a:ext cx="2544549" cy="1947082"/>
              </a:xfrm>
              <a:prstGeom prst="ellipse">
                <a:avLst/>
              </a:prstGeom>
              <a:blipFill rotWithShape="1">
                <a:blip r:embed="rId6"/>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bwMode="auto">
              <a:xfrm>
                <a:off x="7819357" y="4735072"/>
                <a:ext cx="3530221" cy="117370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800" b="0" i="1" u="none" strike="noStrike" cap="none" normalizeH="0" baseline="0" dirty="0">
                    <a:ln>
                      <a:noFill/>
                    </a:ln>
                    <a:solidFill>
                      <a:schemeClr val="tx1"/>
                    </a:solidFill>
                    <a:effectLst/>
                    <a:latin typeface="Calibri" panose="020F0502020204030204" pitchFamily="34" charset="0"/>
                  </a:rPr>
                  <a:t>Final hypothesis</a:t>
                </a:r>
              </a:p>
              <a:p>
                <a:pPr>
                  <a:spcBef>
                    <a:spcPts val="600"/>
                  </a:spcBef>
                </a:pPr>
                <a:endParaRPr lang="sv-SE" sz="1800" i="1" u="none" dirty="0">
                  <a:solidFill>
                    <a:schemeClr val="tx1"/>
                  </a:solidFill>
                  <a:latin typeface="Cambria Math"/>
                </a:endParaRPr>
              </a:p>
              <a:p>
                <a:pPr>
                  <a:spcBef>
                    <a:spcPct val="50000"/>
                  </a:spcBef>
                </a:pPr>
                <a14:m>
                  <m:oMathPara xmlns:m="http://schemas.openxmlformats.org/officeDocument/2006/math">
                    <m:oMathParaPr>
                      <m:jc m:val="centerGroup"/>
                    </m:oMathParaPr>
                    <m:oMath xmlns:m="http://schemas.openxmlformats.org/officeDocument/2006/math">
                      <m:r>
                        <a:rPr lang="sv-SE" sz="1800" b="0" i="1" u="none" smtClean="0">
                          <a:solidFill>
                            <a:schemeClr val="tx1"/>
                          </a:solidFill>
                          <a:latin typeface="Cambria Math"/>
                        </a:rPr>
                        <m:t>𝑔</m:t>
                      </m:r>
                      <m:r>
                        <a:rPr lang="sv-SE" sz="1800" b="0" i="1" u="none" smtClean="0">
                          <a:solidFill>
                            <a:schemeClr val="tx1"/>
                          </a:solidFill>
                          <a:latin typeface="Cambria Math"/>
                          <a:ea typeface="Cambria Math"/>
                        </a:rPr>
                        <m:t>≈</m:t>
                      </m:r>
                      <m:r>
                        <a:rPr lang="sv-SE" sz="1800" b="0" i="1" u="none">
                          <a:solidFill>
                            <a:schemeClr val="tx1"/>
                          </a:solidFill>
                          <a:latin typeface="Cambria Math"/>
                        </a:rPr>
                        <m:t>𝑓</m:t>
                      </m:r>
                    </m:oMath>
                  </m:oMathPara>
                </a14:m>
                <a:endParaRPr kumimoji="0" lang="en-US" sz="1800" i="0" u="none" strike="noStrike" cap="none" normalizeH="0" baseline="0" dirty="0">
                  <a:ln>
                    <a:noFill/>
                  </a:ln>
                  <a:solidFill>
                    <a:schemeClr val="tx1"/>
                  </a:solidFill>
                  <a:effectLst/>
                  <a:latin typeface="Calibri" panose="020F050202020403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bwMode="auto">
              <a:xfrm>
                <a:off x="7819357" y="4735072"/>
                <a:ext cx="3530221" cy="1173708"/>
              </a:xfrm>
              <a:prstGeom prst="rect">
                <a:avLst/>
              </a:prstGeom>
              <a:blipFill rotWithShape="1">
                <a:blip r:embed="rId7"/>
                <a:stretch>
                  <a:fillRect l="-1715" t="-1531"/>
                </a:stretch>
              </a:blipFill>
              <a:ln>
                <a:headEnd type="none" w="med" len="med"/>
                <a:tailEnd type="none" w="med" len="med"/>
              </a:ln>
            </p:spPr>
            <p:txBody>
              <a:bodyPr/>
              <a:lstStyle/>
              <a:p>
                <a:r>
                  <a:rPr lang="en-US">
                    <a:noFill/>
                  </a:rPr>
                  <a:t> </a:t>
                </a:r>
              </a:p>
            </p:txBody>
          </p:sp>
        </mc:Fallback>
      </mc:AlternateContent>
      <p:cxnSp>
        <p:nvCxnSpPr>
          <p:cNvPr id="11" name="Straight Arrow Connector 10"/>
          <p:cNvCxnSpPr>
            <a:stCxn id="6" idx="2"/>
            <a:endCxn id="7" idx="0"/>
          </p:cNvCxnSpPr>
          <p:nvPr/>
        </p:nvCxnSpPr>
        <p:spPr bwMode="auto">
          <a:xfrm>
            <a:off x="2378446" y="3930135"/>
            <a:ext cx="0" cy="407988"/>
          </a:xfrm>
          <a:prstGeom prst="straightConnector1">
            <a:avLst/>
          </a:prstGeom>
          <a:ln>
            <a:headEnd type="none" w="med" len="med"/>
            <a:tailEnd type="arrow"/>
          </a:ln>
        </p:spPr>
        <p:style>
          <a:lnRef idx="2">
            <a:schemeClr val="accent4"/>
          </a:lnRef>
          <a:fillRef idx="1">
            <a:schemeClr val="lt1"/>
          </a:fillRef>
          <a:effectRef idx="0">
            <a:schemeClr val="accent4"/>
          </a:effectRef>
          <a:fontRef idx="minor">
            <a:schemeClr val="dk1"/>
          </a:fontRef>
        </p:style>
      </p:cxnSp>
      <p:cxnSp>
        <p:nvCxnSpPr>
          <p:cNvPr id="12" name="Straight Arrow Connector 11"/>
          <p:cNvCxnSpPr>
            <a:stCxn id="7" idx="2"/>
            <a:endCxn id="9" idx="2"/>
          </p:cNvCxnSpPr>
          <p:nvPr/>
        </p:nvCxnSpPr>
        <p:spPr bwMode="auto">
          <a:xfrm>
            <a:off x="2378446" y="5040243"/>
            <a:ext cx="2332240" cy="281683"/>
          </a:xfrm>
          <a:prstGeom prst="straightConnector1">
            <a:avLst/>
          </a:prstGeom>
          <a:ln>
            <a:headEnd type="none" w="med" len="med"/>
            <a:tailEnd type="arrow"/>
          </a:ln>
        </p:spPr>
        <p:style>
          <a:lnRef idx="2">
            <a:schemeClr val="accent4"/>
          </a:lnRef>
          <a:fillRef idx="1">
            <a:schemeClr val="lt1"/>
          </a:fillRef>
          <a:effectRef idx="0">
            <a:schemeClr val="accent4"/>
          </a:effectRef>
          <a:fontRef idx="minor">
            <a:schemeClr val="dk1"/>
          </a:fontRef>
        </p:style>
      </p:cxnSp>
      <p:cxnSp>
        <p:nvCxnSpPr>
          <p:cNvPr id="13" name="Straight Arrow Connector 12"/>
          <p:cNvCxnSpPr>
            <a:stCxn id="8" idx="0"/>
            <a:endCxn id="9" idx="2"/>
          </p:cNvCxnSpPr>
          <p:nvPr/>
        </p:nvCxnSpPr>
        <p:spPr bwMode="auto">
          <a:xfrm flipV="1">
            <a:off x="2378446" y="5321926"/>
            <a:ext cx="2332240" cy="335361"/>
          </a:xfrm>
          <a:prstGeom prst="straightConnector1">
            <a:avLst/>
          </a:prstGeom>
          <a:ln>
            <a:headEnd type="none" w="med" len="med"/>
            <a:tailEnd type="arrow"/>
          </a:ln>
        </p:spPr>
        <p:style>
          <a:lnRef idx="2">
            <a:schemeClr val="accent4"/>
          </a:lnRef>
          <a:fillRef idx="1">
            <a:schemeClr val="lt1"/>
          </a:fillRef>
          <a:effectRef idx="0">
            <a:schemeClr val="accent4"/>
          </a:effectRef>
          <a:fontRef idx="minor">
            <a:schemeClr val="dk1"/>
          </a:fontRef>
        </p:style>
      </p:cxnSp>
      <p:cxnSp>
        <p:nvCxnSpPr>
          <p:cNvPr id="14" name="Straight Arrow Connector 13"/>
          <p:cNvCxnSpPr>
            <a:stCxn id="9" idx="6"/>
            <a:endCxn id="10" idx="1"/>
          </p:cNvCxnSpPr>
          <p:nvPr/>
        </p:nvCxnSpPr>
        <p:spPr bwMode="auto">
          <a:xfrm>
            <a:off x="7255236" y="5321926"/>
            <a:ext cx="564121" cy="0"/>
          </a:xfrm>
          <a:prstGeom prst="straightConnector1">
            <a:avLst/>
          </a:prstGeom>
          <a:ln>
            <a:headEnd type="none" w="med" len="med"/>
            <a:tailEnd type="arrow"/>
          </a:ln>
        </p:spPr>
        <p:style>
          <a:lnRef idx="2">
            <a:schemeClr val="accent4"/>
          </a:lnRef>
          <a:fillRef idx="1">
            <a:schemeClr val="lt1"/>
          </a:fillRef>
          <a:effectRef idx="0">
            <a:schemeClr val="accent4"/>
          </a:effectRef>
          <a:fontRef idx="minor">
            <a:schemeClr val="dk1"/>
          </a:fontRef>
        </p:style>
      </p:cxnSp>
    </p:spTree>
    <p:extLst>
      <p:ext uri="{BB962C8B-B14F-4D97-AF65-F5344CB8AC3E}">
        <p14:creationId xmlns:p14="http://schemas.microsoft.com/office/powerpoint/2010/main" val="97837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pPr lvl="0"/>
            <a:r>
              <a:rPr lang="en-US" altLang="zh-CN" dirty="0" smtClean="0"/>
              <a:t>Recurrent neural network</a:t>
            </a:r>
            <a:endParaRPr lang="en-US" dirty="0"/>
          </a:p>
        </p:txBody>
      </p:sp>
      <p:sp>
        <p:nvSpPr>
          <p:cNvPr id="95" name="Content Placeholder 2"/>
          <p:cNvSpPr>
            <a:spLocks noGrp="1"/>
          </p:cNvSpPr>
          <p:nvPr>
            <p:ph idx="4294967295"/>
          </p:nvPr>
        </p:nvSpPr>
        <p:spPr>
          <a:xfrm>
            <a:off x="524934" y="1333536"/>
            <a:ext cx="11286066" cy="5257763"/>
          </a:xfrm>
          <a:prstGeom prst="rect">
            <a:avLst/>
          </a:prstGeom>
        </p:spPr>
        <p:txBody>
          <a:bodyPr>
            <a:normAutofit/>
          </a:bodyPr>
          <a:lstStyle/>
          <a:p>
            <a:r>
              <a:rPr lang="en-US" altLang="zh-CN" sz="2000" dirty="0" smtClean="0"/>
              <a:t>TBD</a:t>
            </a:r>
          </a:p>
          <a:p>
            <a:endParaRPr lang="en-US" altLang="zh-CN" sz="2000" dirty="0" smtClean="0"/>
          </a:p>
          <a:p>
            <a:r>
              <a:rPr lang="en-US" altLang="zh-CN" sz="2000" dirty="0" smtClean="0"/>
              <a:t>Agenda</a:t>
            </a:r>
          </a:p>
          <a:p>
            <a:pPr lvl="1"/>
            <a:r>
              <a:rPr lang="en-US" altLang="zh-CN" sz="1600" dirty="0" smtClean="0"/>
              <a:t>Slides from Hilton(inventor of neural network)</a:t>
            </a:r>
          </a:p>
          <a:p>
            <a:pPr lvl="1"/>
            <a:r>
              <a:rPr lang="en-US" altLang="zh-CN" sz="1600" dirty="0" smtClean="0"/>
              <a:t>Idea: recurrent -&gt; memory</a:t>
            </a:r>
          </a:p>
          <a:p>
            <a:pPr lvl="1"/>
            <a:r>
              <a:rPr lang="en-US" altLang="zh-CN" sz="1600" dirty="0" smtClean="0"/>
              <a:t>Hopfield, energy based (optional)</a:t>
            </a:r>
          </a:p>
          <a:p>
            <a:pPr lvl="1"/>
            <a:r>
              <a:rPr lang="en-US" altLang="zh-CN" sz="1600" dirty="0"/>
              <a:t>Restricted Boltzmann </a:t>
            </a:r>
            <a:r>
              <a:rPr lang="en-US" altLang="zh-CN" sz="1600" dirty="0" smtClean="0"/>
              <a:t>machine(optional)</a:t>
            </a:r>
          </a:p>
          <a:p>
            <a:pPr lvl="1"/>
            <a:r>
              <a:rPr lang="en-US" altLang="zh-CN" sz="1600" dirty="0" err="1" smtClean="0"/>
              <a:t>Archtiecture</a:t>
            </a:r>
            <a:endParaRPr lang="en-US" altLang="zh-CN" sz="1600" dirty="0" smtClean="0"/>
          </a:p>
          <a:p>
            <a:pPr lvl="1"/>
            <a:r>
              <a:rPr lang="en-US" altLang="zh-CN" sz="1600" dirty="0" smtClean="0"/>
              <a:t>LSTM</a:t>
            </a:r>
            <a:endParaRPr lang="en-US" altLang="zh-CN" sz="1600" dirty="0"/>
          </a:p>
          <a:p>
            <a:endParaRPr lang="en-US" altLang="zh-CN" sz="2000" dirty="0" smtClean="0"/>
          </a:p>
          <a:p>
            <a:r>
              <a:rPr lang="en-US" sz="2000" dirty="0" smtClean="0"/>
              <a:t>Exercises</a:t>
            </a:r>
          </a:p>
          <a:p>
            <a:pPr lvl="1"/>
            <a:r>
              <a:rPr lang="en-US" dirty="0">
                <a:hlinkClick r:id="rId3"/>
              </a:rPr>
              <a:t>https://</a:t>
            </a:r>
            <a:r>
              <a:rPr lang="en-US" dirty="0" smtClean="0">
                <a:hlinkClick r:id="rId3"/>
              </a:rPr>
              <a:t>github.com/dead911/tf_examples/blob/master/tf_traffic_pred_lstm.ipynb</a:t>
            </a:r>
            <a:endParaRPr lang="en-US" dirty="0" smtClean="0"/>
          </a:p>
          <a:p>
            <a:pPr lvl="1"/>
            <a:endParaRPr lang="en-US" dirty="0"/>
          </a:p>
          <a:p>
            <a:pPr lvl="1"/>
            <a:endParaRPr lang="en-US" dirty="0"/>
          </a:p>
        </p:txBody>
      </p:sp>
      <p:sp>
        <p:nvSpPr>
          <p:cNvPr id="2" name="AutoShape 2" descr="http://cs231n.github.io/assets/cnn/cnn.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59029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Logo_ChapterSlide_Wide"/>
          <p:cNvPicPr>
            <a:picLocks/>
          </p:cNvPicPr>
          <p:nvPr/>
        </p:nvPicPr>
        <p:blipFill>
          <a:blip r:embed="rId3">
            <a:extLst>
              <a:ext uri="{28A0092B-C50C-407E-A947-70E740481C1C}">
                <a14:useLocalDpi xmlns:a14="http://schemas.microsoft.com/office/drawing/2010/main" val="0"/>
              </a:ext>
            </a:extLst>
          </a:blip>
          <a:stretch>
            <a:fillRect/>
          </a:stretch>
        </p:blipFill>
        <p:spPr>
          <a:xfrm>
            <a:off x="-1" y="-60325"/>
            <a:ext cx="12192000" cy="6858000"/>
          </a:xfrm>
          <a:prstGeom prst="rect">
            <a:avLst/>
          </a:prstGeom>
        </p:spPr>
      </p:pic>
    </p:spTree>
    <p:extLst>
      <p:ext uri="{BB962C8B-B14F-4D97-AF65-F5344CB8AC3E}">
        <p14:creationId xmlns:p14="http://schemas.microsoft.com/office/powerpoint/2010/main" val="4203778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a:xfrm>
            <a:off x="524934" y="239714"/>
            <a:ext cx="9207035" cy="1085371"/>
          </a:xfrm>
        </p:spPr>
        <p:txBody>
          <a:bodyPr/>
          <a:lstStyle/>
          <a:p>
            <a:r>
              <a:rPr lang="en-US" dirty="0"/>
              <a:t>Machine Learning Tasks</a:t>
            </a:r>
          </a:p>
        </p:txBody>
      </p:sp>
      <p:grpSp>
        <p:nvGrpSpPr>
          <p:cNvPr id="15" name="Group 14"/>
          <p:cNvGrpSpPr>
            <a:grpSpLocks/>
          </p:cNvGrpSpPr>
          <p:nvPr/>
        </p:nvGrpSpPr>
        <p:grpSpPr bwMode="auto">
          <a:xfrm>
            <a:off x="1536700" y="1416051"/>
            <a:ext cx="2628771" cy="2431876"/>
            <a:chOff x="1151980" y="1415792"/>
            <a:chExt cx="2465636" cy="2432071"/>
          </a:xfrm>
        </p:grpSpPr>
        <p:sp>
          <p:nvSpPr>
            <p:cNvPr id="8272" name="TextBox 35"/>
            <p:cNvSpPr txBox="1">
              <a:spLocks noChangeArrowheads="1"/>
            </p:cNvSpPr>
            <p:nvPr/>
          </p:nvSpPr>
          <p:spPr bwMode="auto">
            <a:xfrm>
              <a:off x="1552921" y="1415792"/>
              <a:ext cx="1721508" cy="36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800" dirty="0">
                  <a:latin typeface="Calibri" pitchFamily="34" charset="0"/>
                </a:rPr>
                <a:t>Classification</a:t>
              </a:r>
            </a:p>
          </p:txBody>
        </p:sp>
        <p:grpSp>
          <p:nvGrpSpPr>
            <p:cNvPr id="8273" name="Group 70"/>
            <p:cNvGrpSpPr>
              <a:grpSpLocks/>
            </p:cNvGrpSpPr>
            <p:nvPr/>
          </p:nvGrpSpPr>
          <p:grpSpPr bwMode="auto">
            <a:xfrm>
              <a:off x="1151980" y="1655482"/>
              <a:ext cx="2465636" cy="2192381"/>
              <a:chOff x="2057400" y="971550"/>
              <a:chExt cx="4386544" cy="3900400"/>
            </a:xfrm>
          </p:grpSpPr>
          <p:sp>
            <p:nvSpPr>
              <p:cNvPr id="8274" name="Oval 71"/>
              <p:cNvSpPr>
                <a:spLocks noChangeArrowheads="1"/>
              </p:cNvSpPr>
              <p:nvPr/>
            </p:nvSpPr>
            <p:spPr bwMode="auto">
              <a:xfrm>
                <a:off x="3184422" y="2992642"/>
                <a:ext cx="297789" cy="297789"/>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75" name="Oval 72"/>
              <p:cNvSpPr>
                <a:spLocks noChangeArrowheads="1"/>
              </p:cNvSpPr>
              <p:nvPr/>
            </p:nvSpPr>
            <p:spPr bwMode="auto">
              <a:xfrm>
                <a:off x="3868950" y="2944403"/>
                <a:ext cx="297789" cy="297789"/>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76" name="Oval 73"/>
              <p:cNvSpPr>
                <a:spLocks noChangeArrowheads="1"/>
              </p:cNvSpPr>
              <p:nvPr/>
            </p:nvSpPr>
            <p:spPr bwMode="auto">
              <a:xfrm>
                <a:off x="3571498" y="3379718"/>
                <a:ext cx="297789" cy="297789"/>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77" name="Oval 74"/>
              <p:cNvSpPr>
                <a:spLocks noChangeArrowheads="1"/>
              </p:cNvSpPr>
              <p:nvPr/>
            </p:nvSpPr>
            <p:spPr bwMode="auto">
              <a:xfrm>
                <a:off x="3484306" y="2640410"/>
                <a:ext cx="297789" cy="297789"/>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78" name="Cross 75"/>
              <p:cNvSpPr>
                <a:spLocks noChangeArrowheads="1"/>
              </p:cNvSpPr>
              <p:nvPr/>
            </p:nvSpPr>
            <p:spPr bwMode="auto">
              <a:xfrm rot="2734294">
                <a:off x="5002286" y="2205198"/>
                <a:ext cx="390684" cy="390684"/>
              </a:xfrm>
              <a:prstGeom prst="plus">
                <a:avLst>
                  <a:gd name="adj" fmla="val 46579"/>
                </a:avLst>
              </a:prstGeom>
              <a:solidFill>
                <a:srgbClr val="000000"/>
              </a:solidFill>
              <a:ln w="38100" algn="ctr">
                <a:solidFill>
                  <a:srgbClr val="FF0000"/>
                </a:solidFill>
                <a:miter lim="800000"/>
                <a:headEnd/>
                <a:tailEnd/>
              </a:ln>
            </p:spPr>
            <p:txBody>
              <a:bodyPr anchor="ctr"/>
              <a:lstStyle/>
              <a:p>
                <a:pPr algn="ctr"/>
                <a:endParaRPr lang="en-US" sz="1400">
                  <a:solidFill>
                    <a:srgbClr val="FFFFFF"/>
                  </a:solidFill>
                  <a:latin typeface="Calibri" pitchFamily="34" charset="0"/>
                </a:endParaRPr>
              </a:p>
            </p:txBody>
          </p:sp>
          <p:sp>
            <p:nvSpPr>
              <p:cNvPr id="8279" name="Cross 76"/>
              <p:cNvSpPr>
                <a:spLocks noChangeArrowheads="1"/>
              </p:cNvSpPr>
              <p:nvPr/>
            </p:nvSpPr>
            <p:spPr bwMode="auto">
              <a:xfrm rot="2734294">
                <a:off x="5127933" y="1396215"/>
                <a:ext cx="390684" cy="390684"/>
              </a:xfrm>
              <a:prstGeom prst="plus">
                <a:avLst>
                  <a:gd name="adj" fmla="val 46579"/>
                </a:avLst>
              </a:prstGeom>
              <a:solidFill>
                <a:srgbClr val="000000"/>
              </a:solidFill>
              <a:ln w="38100" algn="ctr">
                <a:solidFill>
                  <a:srgbClr val="FF0000"/>
                </a:solidFill>
                <a:miter lim="800000"/>
                <a:headEnd/>
                <a:tailEnd/>
              </a:ln>
            </p:spPr>
            <p:txBody>
              <a:bodyPr anchor="ctr"/>
              <a:lstStyle/>
              <a:p>
                <a:pPr algn="ctr"/>
                <a:endParaRPr lang="en-US" sz="1400">
                  <a:solidFill>
                    <a:srgbClr val="FFFFFF"/>
                  </a:solidFill>
                  <a:latin typeface="Calibri" pitchFamily="34" charset="0"/>
                </a:endParaRPr>
              </a:p>
            </p:txBody>
          </p:sp>
          <p:sp>
            <p:nvSpPr>
              <p:cNvPr id="8280" name="Cross 77"/>
              <p:cNvSpPr>
                <a:spLocks noChangeArrowheads="1"/>
              </p:cNvSpPr>
              <p:nvPr/>
            </p:nvSpPr>
            <p:spPr bwMode="auto">
              <a:xfrm rot="2734294">
                <a:off x="5680417" y="1894197"/>
                <a:ext cx="390684" cy="390684"/>
              </a:xfrm>
              <a:prstGeom prst="plus">
                <a:avLst>
                  <a:gd name="adj" fmla="val 46579"/>
                </a:avLst>
              </a:prstGeom>
              <a:solidFill>
                <a:srgbClr val="000000"/>
              </a:solidFill>
              <a:ln w="38100" algn="ctr">
                <a:solidFill>
                  <a:srgbClr val="FF0000"/>
                </a:solidFill>
                <a:miter lim="800000"/>
                <a:headEnd/>
                <a:tailEnd/>
              </a:ln>
            </p:spPr>
            <p:txBody>
              <a:bodyPr anchor="ctr"/>
              <a:lstStyle/>
              <a:p>
                <a:pPr algn="ctr"/>
                <a:endParaRPr lang="en-US" sz="1400">
                  <a:solidFill>
                    <a:srgbClr val="FFFFFF"/>
                  </a:solidFill>
                  <a:latin typeface="Calibri" pitchFamily="34" charset="0"/>
                </a:endParaRPr>
              </a:p>
            </p:txBody>
          </p:sp>
          <p:sp>
            <p:nvSpPr>
              <p:cNvPr id="8281" name="Cross 78"/>
              <p:cNvSpPr>
                <a:spLocks noChangeArrowheads="1"/>
              </p:cNvSpPr>
              <p:nvPr/>
            </p:nvSpPr>
            <p:spPr bwMode="auto">
              <a:xfrm rot="2734294">
                <a:off x="5110632" y="1867799"/>
                <a:ext cx="390684" cy="390684"/>
              </a:xfrm>
              <a:prstGeom prst="plus">
                <a:avLst>
                  <a:gd name="adj" fmla="val 46579"/>
                </a:avLst>
              </a:prstGeom>
              <a:solidFill>
                <a:srgbClr val="000000"/>
              </a:solidFill>
              <a:ln w="38100" algn="ctr">
                <a:solidFill>
                  <a:srgbClr val="FF0000"/>
                </a:solidFill>
                <a:miter lim="800000"/>
                <a:headEnd/>
                <a:tailEnd/>
              </a:ln>
            </p:spPr>
            <p:txBody>
              <a:bodyPr anchor="ctr"/>
              <a:lstStyle/>
              <a:p>
                <a:pPr algn="ctr"/>
                <a:endParaRPr lang="en-US" sz="1400">
                  <a:solidFill>
                    <a:srgbClr val="FFFFFF"/>
                  </a:solidFill>
                  <a:latin typeface="Calibri" pitchFamily="34" charset="0"/>
                </a:endParaRPr>
              </a:p>
            </p:txBody>
          </p:sp>
          <p:sp>
            <p:nvSpPr>
              <p:cNvPr id="8282" name="TextBox 9"/>
              <p:cNvSpPr txBox="1">
                <a:spLocks noChangeArrowheads="1"/>
              </p:cNvSpPr>
              <p:nvPr/>
            </p:nvSpPr>
            <p:spPr bwMode="auto">
              <a:xfrm>
                <a:off x="4459399" y="4324349"/>
                <a:ext cx="432529" cy="54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1</a:t>
                </a:r>
              </a:p>
            </p:txBody>
          </p:sp>
          <p:sp>
            <p:nvSpPr>
              <p:cNvPr id="8283" name="TextBox 10"/>
              <p:cNvSpPr txBox="1">
                <a:spLocks noChangeArrowheads="1"/>
              </p:cNvSpPr>
              <p:nvPr/>
            </p:nvSpPr>
            <p:spPr bwMode="auto">
              <a:xfrm>
                <a:off x="2057400" y="2153803"/>
                <a:ext cx="432529" cy="54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2</a:t>
                </a:r>
              </a:p>
            </p:txBody>
          </p:sp>
          <p:cxnSp>
            <p:nvCxnSpPr>
              <p:cNvPr id="8284" name="Straight Arrow Connector 81"/>
              <p:cNvCxnSpPr>
                <a:cxnSpLocks noChangeShapeType="1"/>
              </p:cNvCxnSpPr>
              <p:nvPr/>
            </p:nvCxnSpPr>
            <p:spPr bwMode="auto">
              <a:xfrm flipV="1">
                <a:off x="2733804" y="971550"/>
                <a:ext cx="0" cy="3487660"/>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cxnSp>
            <p:nvCxnSpPr>
              <p:cNvPr id="8285" name="Straight Arrow Connector 82"/>
              <p:cNvCxnSpPr>
                <a:cxnSpLocks noChangeShapeType="1"/>
              </p:cNvCxnSpPr>
              <p:nvPr/>
            </p:nvCxnSpPr>
            <p:spPr bwMode="auto">
              <a:xfrm>
                <a:off x="2543696" y="4191562"/>
                <a:ext cx="3900248" cy="0"/>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grpSp>
      </p:grpSp>
      <p:cxnSp>
        <p:nvCxnSpPr>
          <p:cNvPr id="102" name="Straight Connector 101"/>
          <p:cNvCxnSpPr>
            <a:cxnSpLocks noChangeShapeType="1"/>
          </p:cNvCxnSpPr>
          <p:nvPr/>
        </p:nvCxnSpPr>
        <p:spPr bwMode="auto">
          <a:xfrm>
            <a:off x="2294080" y="1735348"/>
            <a:ext cx="1485900" cy="1716088"/>
          </a:xfrm>
          <a:prstGeom prst="line">
            <a:avLst/>
          </a:prstGeom>
          <a:noFill/>
          <a:ln w="38100" algn="ctr">
            <a:solidFill>
              <a:srgbClr val="98B954"/>
            </a:solidFill>
            <a:round/>
            <a:headEnd/>
            <a:tailEnd/>
          </a:ln>
          <a:extLst>
            <a:ext uri="{909E8E84-426E-40DD-AFC4-6F175D3DCCD1}">
              <a14:hiddenFill xmlns:a14="http://schemas.microsoft.com/office/drawing/2010/main">
                <a:noFill/>
              </a14:hiddenFill>
            </a:ext>
          </a:extLst>
        </p:spPr>
      </p:cxnSp>
      <p:sp>
        <p:nvSpPr>
          <p:cNvPr id="42" name="Oval 41"/>
          <p:cNvSpPr/>
          <p:nvPr/>
        </p:nvSpPr>
        <p:spPr>
          <a:xfrm>
            <a:off x="1795287" y="5181162"/>
            <a:ext cx="1274233" cy="715962"/>
          </a:xfrm>
          <a:prstGeom prst="ellipse">
            <a:avLst/>
          </a:prstGeom>
          <a:solidFill>
            <a:sysClr val="window" lastClr="FFFFFF"/>
          </a:solidFill>
          <a:ln w="25400" cap="flat" cmpd="sng" algn="ctr">
            <a:solidFill>
              <a:srgbClr val="9BBB59"/>
            </a:solidFill>
            <a:prstDash val="solid"/>
          </a:ln>
          <a:effectLst/>
        </p:spPr>
        <p:txBody>
          <a:bodyPr anchor="ctr"/>
          <a:lstStyle/>
          <a:p>
            <a:pPr algn="ctr"/>
            <a:endParaRPr lang="en-US" sz="1400">
              <a:solidFill>
                <a:srgbClr val="000000"/>
              </a:solidFill>
              <a:latin typeface="Calibri" pitchFamily="34" charset="0"/>
            </a:endParaRPr>
          </a:p>
        </p:txBody>
      </p:sp>
      <p:sp>
        <p:nvSpPr>
          <p:cNvPr id="43" name="Oval 42"/>
          <p:cNvSpPr/>
          <p:nvPr/>
        </p:nvSpPr>
        <p:spPr>
          <a:xfrm>
            <a:off x="3005787" y="4250902"/>
            <a:ext cx="1276349" cy="1201737"/>
          </a:xfrm>
          <a:prstGeom prst="ellipse">
            <a:avLst/>
          </a:prstGeom>
          <a:solidFill>
            <a:sysClr val="window" lastClr="FFFFFF"/>
          </a:solidFill>
          <a:ln w="25400" cap="flat" cmpd="sng" algn="ctr">
            <a:solidFill>
              <a:srgbClr val="9BBB59"/>
            </a:solidFill>
            <a:prstDash val="solid"/>
          </a:ln>
          <a:effectLst/>
        </p:spPr>
        <p:txBody>
          <a:bodyPr anchor="ctr"/>
          <a:lstStyle/>
          <a:p>
            <a:pPr algn="ctr"/>
            <a:endParaRPr lang="en-US" sz="1400">
              <a:solidFill>
                <a:srgbClr val="000000"/>
              </a:solidFill>
              <a:latin typeface="Calibri" pitchFamily="34" charset="0"/>
            </a:endParaRPr>
          </a:p>
        </p:txBody>
      </p:sp>
      <p:grpSp>
        <p:nvGrpSpPr>
          <p:cNvPr id="9" name="Group 8"/>
          <p:cNvGrpSpPr>
            <a:grpSpLocks/>
          </p:cNvGrpSpPr>
          <p:nvPr/>
        </p:nvGrpSpPr>
        <p:grpSpPr bwMode="auto">
          <a:xfrm>
            <a:off x="1477433" y="4057651"/>
            <a:ext cx="2688038" cy="2443052"/>
            <a:chOff x="1107666" y="4057562"/>
            <a:chExt cx="2484580" cy="2443773"/>
          </a:xfrm>
        </p:grpSpPr>
        <p:sp>
          <p:nvSpPr>
            <p:cNvPr id="8257" name="TextBox 19"/>
            <p:cNvSpPr txBox="1">
              <a:spLocks noChangeArrowheads="1"/>
            </p:cNvSpPr>
            <p:nvPr/>
          </p:nvSpPr>
          <p:spPr bwMode="auto">
            <a:xfrm>
              <a:off x="2468182" y="6193467"/>
              <a:ext cx="243110" cy="3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1</a:t>
              </a:r>
            </a:p>
          </p:txBody>
        </p:sp>
        <p:grpSp>
          <p:nvGrpSpPr>
            <p:cNvPr id="8258" name="Group 7"/>
            <p:cNvGrpSpPr>
              <a:grpSpLocks/>
            </p:cNvGrpSpPr>
            <p:nvPr/>
          </p:nvGrpSpPr>
          <p:grpSpPr bwMode="auto">
            <a:xfrm>
              <a:off x="1107666" y="4057562"/>
              <a:ext cx="2484580" cy="2212291"/>
              <a:chOff x="1107666" y="4057562"/>
              <a:chExt cx="2484580" cy="2212291"/>
            </a:xfrm>
          </p:grpSpPr>
          <p:sp>
            <p:nvSpPr>
              <p:cNvPr id="8259" name="Oval 43"/>
              <p:cNvSpPr>
                <a:spLocks noChangeArrowheads="1"/>
              </p:cNvSpPr>
              <p:nvPr/>
            </p:nvSpPr>
            <p:spPr bwMode="auto">
              <a:xfrm>
                <a:off x="1746022" y="5439175"/>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0" name="Oval 44"/>
              <p:cNvSpPr>
                <a:spLocks noChangeArrowheads="1"/>
              </p:cNvSpPr>
              <p:nvPr/>
            </p:nvSpPr>
            <p:spPr bwMode="auto">
              <a:xfrm>
                <a:off x="2133745" y="5411852"/>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1" name="Oval 45"/>
              <p:cNvSpPr>
                <a:spLocks noChangeArrowheads="1"/>
              </p:cNvSpPr>
              <p:nvPr/>
            </p:nvSpPr>
            <p:spPr bwMode="auto">
              <a:xfrm>
                <a:off x="1965265" y="5658418"/>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2" name="Oval 46"/>
              <p:cNvSpPr>
                <a:spLocks noChangeArrowheads="1"/>
              </p:cNvSpPr>
              <p:nvPr/>
            </p:nvSpPr>
            <p:spPr bwMode="auto">
              <a:xfrm>
                <a:off x="1915879" y="5239667"/>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3" name="Oval 47"/>
              <p:cNvSpPr>
                <a:spLocks noChangeArrowheads="1"/>
              </p:cNvSpPr>
              <p:nvPr/>
            </p:nvSpPr>
            <p:spPr bwMode="auto">
              <a:xfrm>
                <a:off x="2794893" y="5026712"/>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4" name="Oval 48"/>
              <p:cNvSpPr>
                <a:spLocks noChangeArrowheads="1"/>
              </p:cNvSpPr>
              <p:nvPr/>
            </p:nvSpPr>
            <p:spPr bwMode="auto">
              <a:xfrm>
                <a:off x="2859633" y="4823124"/>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5" name="Oval 49"/>
              <p:cNvSpPr>
                <a:spLocks noChangeArrowheads="1"/>
              </p:cNvSpPr>
              <p:nvPr/>
            </p:nvSpPr>
            <p:spPr bwMode="auto">
              <a:xfrm>
                <a:off x="3179365" y="4843281"/>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sp>
            <p:nvSpPr>
              <p:cNvPr id="8266" name="Oval 50"/>
              <p:cNvSpPr>
                <a:spLocks noChangeArrowheads="1"/>
              </p:cNvSpPr>
              <p:nvPr/>
            </p:nvSpPr>
            <p:spPr bwMode="auto">
              <a:xfrm>
                <a:off x="2871847" y="4564162"/>
                <a:ext cx="168671" cy="168670"/>
              </a:xfrm>
              <a:prstGeom prst="ellipse">
                <a:avLst/>
              </a:prstGeom>
              <a:noFill/>
              <a:ln w="44450" algn="ctr">
                <a:solidFill>
                  <a:srgbClr val="558ED5"/>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1400">
                  <a:solidFill>
                    <a:srgbClr val="FFFFFF"/>
                  </a:solidFill>
                  <a:latin typeface="Calibri" pitchFamily="34" charset="0"/>
                </a:endParaRPr>
              </a:p>
            </p:txBody>
          </p:sp>
          <p:grpSp>
            <p:nvGrpSpPr>
              <p:cNvPr id="8267" name="Group 6"/>
              <p:cNvGrpSpPr>
                <a:grpSpLocks/>
              </p:cNvGrpSpPr>
              <p:nvPr/>
            </p:nvGrpSpPr>
            <p:grpSpPr bwMode="auto">
              <a:xfrm>
                <a:off x="1107666" y="4057562"/>
                <a:ext cx="2484580" cy="2212291"/>
                <a:chOff x="1107666" y="4057562"/>
                <a:chExt cx="2484580" cy="2212291"/>
              </a:xfrm>
            </p:grpSpPr>
            <p:sp>
              <p:nvSpPr>
                <p:cNvPr id="8268" name="TextBox 20"/>
                <p:cNvSpPr txBox="1">
                  <a:spLocks noChangeArrowheads="1"/>
                </p:cNvSpPr>
                <p:nvPr/>
              </p:nvSpPr>
              <p:spPr bwMode="auto">
                <a:xfrm>
                  <a:off x="1107666" y="4964049"/>
                  <a:ext cx="243110" cy="3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2</a:t>
                  </a:r>
                </a:p>
              </p:txBody>
            </p:sp>
            <p:cxnSp>
              <p:nvCxnSpPr>
                <p:cNvPr id="8269" name="Straight Arrow Connector 53"/>
                <p:cNvCxnSpPr>
                  <a:cxnSpLocks noChangeShapeType="1"/>
                </p:cNvCxnSpPr>
                <p:nvPr/>
              </p:nvCxnSpPr>
              <p:spPr bwMode="auto">
                <a:xfrm flipV="1">
                  <a:off x="1516454" y="4294410"/>
                  <a:ext cx="0" cy="1975443"/>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cxnSp>
              <p:nvCxnSpPr>
                <p:cNvPr id="8270" name="Straight Arrow Connector 54"/>
                <p:cNvCxnSpPr>
                  <a:cxnSpLocks noChangeShapeType="1"/>
                </p:cNvCxnSpPr>
                <p:nvPr/>
              </p:nvCxnSpPr>
              <p:spPr bwMode="auto">
                <a:xfrm>
                  <a:off x="1383109" y="6118254"/>
                  <a:ext cx="2209137" cy="0"/>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sp>
              <p:nvSpPr>
                <p:cNvPr id="8271" name="TextBox 35"/>
                <p:cNvSpPr txBox="1">
                  <a:spLocks noChangeArrowheads="1"/>
                </p:cNvSpPr>
                <p:nvPr/>
              </p:nvSpPr>
              <p:spPr bwMode="auto">
                <a:xfrm>
                  <a:off x="1551665" y="4057562"/>
                  <a:ext cx="1721508" cy="3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800" dirty="0">
                      <a:latin typeface="Calibri" pitchFamily="34" charset="0"/>
                    </a:rPr>
                    <a:t>Clustering</a:t>
                  </a:r>
                  <a:endParaRPr lang="en-US" sz="1600" dirty="0">
                    <a:latin typeface="Calibri" pitchFamily="34" charset="0"/>
                  </a:endParaRPr>
                </a:p>
              </p:txBody>
            </p:sp>
          </p:grpSp>
        </p:grpSp>
      </p:grpSp>
      <p:grpSp>
        <p:nvGrpSpPr>
          <p:cNvPr id="4" name="Group 3"/>
          <p:cNvGrpSpPr/>
          <p:nvPr/>
        </p:nvGrpSpPr>
        <p:grpSpPr>
          <a:xfrm>
            <a:off x="7388162" y="1419226"/>
            <a:ext cx="2827022" cy="2509623"/>
            <a:chOff x="7388162" y="1419226"/>
            <a:chExt cx="2827022" cy="2509623"/>
          </a:xfrm>
        </p:grpSpPr>
        <p:sp>
          <p:nvSpPr>
            <p:cNvPr id="8237" name="TextBox 36"/>
            <p:cNvSpPr txBox="1">
              <a:spLocks noChangeArrowheads="1"/>
            </p:cNvSpPr>
            <p:nvPr/>
          </p:nvSpPr>
          <p:spPr bwMode="auto">
            <a:xfrm>
              <a:off x="7911948" y="1419226"/>
              <a:ext cx="19358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800" dirty="0">
                  <a:latin typeface="Calibri" pitchFamily="34" charset="0"/>
                </a:rPr>
                <a:t>Regression</a:t>
              </a:r>
            </a:p>
          </p:txBody>
        </p:sp>
        <p:grpSp>
          <p:nvGrpSpPr>
            <p:cNvPr id="8238" name="Group 111"/>
            <p:cNvGrpSpPr>
              <a:grpSpLocks/>
            </p:cNvGrpSpPr>
            <p:nvPr/>
          </p:nvGrpSpPr>
          <p:grpSpPr bwMode="auto">
            <a:xfrm>
              <a:off x="7388162" y="1647850"/>
              <a:ext cx="2827022" cy="2280999"/>
              <a:chOff x="2239412" y="1870517"/>
              <a:chExt cx="4485245" cy="4026887"/>
            </a:xfrm>
          </p:grpSpPr>
          <p:sp>
            <p:nvSpPr>
              <p:cNvPr id="8239" name="Cross 113"/>
              <p:cNvSpPr>
                <a:spLocks noChangeArrowheads="1"/>
              </p:cNvSpPr>
              <p:nvPr/>
            </p:nvSpPr>
            <p:spPr bwMode="auto">
              <a:xfrm rot="2734294">
                <a:off x="4500324" y="3615136"/>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0" name="Cross 114"/>
              <p:cNvSpPr>
                <a:spLocks noChangeArrowheads="1"/>
              </p:cNvSpPr>
              <p:nvPr/>
            </p:nvSpPr>
            <p:spPr bwMode="auto">
              <a:xfrm rot="2734294">
                <a:off x="3786898" y="3913027"/>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1" name="Cross 115"/>
              <p:cNvSpPr>
                <a:spLocks noChangeArrowheads="1"/>
              </p:cNvSpPr>
              <p:nvPr/>
            </p:nvSpPr>
            <p:spPr bwMode="auto">
              <a:xfrm rot="2734294">
                <a:off x="5784203" y="3009524"/>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2" name="Cross 116"/>
              <p:cNvSpPr>
                <a:spLocks noChangeArrowheads="1"/>
              </p:cNvSpPr>
              <p:nvPr/>
            </p:nvSpPr>
            <p:spPr bwMode="auto">
              <a:xfrm rot="2734294">
                <a:off x="4777290" y="3337446"/>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3" name="Cross 117"/>
              <p:cNvSpPr>
                <a:spLocks noChangeArrowheads="1"/>
              </p:cNvSpPr>
              <p:nvPr/>
            </p:nvSpPr>
            <p:spPr bwMode="auto">
              <a:xfrm rot="2734294">
                <a:off x="4458199" y="3100385"/>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4" name="Cross 118"/>
              <p:cNvSpPr>
                <a:spLocks noChangeArrowheads="1"/>
              </p:cNvSpPr>
              <p:nvPr/>
            </p:nvSpPr>
            <p:spPr bwMode="auto">
              <a:xfrm rot="2734294">
                <a:off x="4964897" y="3104668"/>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5" name="Cross 119"/>
              <p:cNvSpPr>
                <a:spLocks noChangeArrowheads="1"/>
              </p:cNvSpPr>
              <p:nvPr/>
            </p:nvSpPr>
            <p:spPr bwMode="auto">
              <a:xfrm rot="2734294">
                <a:off x="4153409" y="3489382"/>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6" name="Cross 120"/>
              <p:cNvSpPr>
                <a:spLocks noChangeArrowheads="1"/>
              </p:cNvSpPr>
              <p:nvPr/>
            </p:nvSpPr>
            <p:spPr bwMode="auto">
              <a:xfrm rot="2734294">
                <a:off x="5309641" y="3009525"/>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7" name="Cross 121"/>
              <p:cNvSpPr>
                <a:spLocks noChangeArrowheads="1"/>
              </p:cNvSpPr>
              <p:nvPr/>
            </p:nvSpPr>
            <p:spPr bwMode="auto">
              <a:xfrm rot="2734294">
                <a:off x="6137640" y="3347549"/>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8" name="Cross 122"/>
              <p:cNvSpPr>
                <a:spLocks noChangeArrowheads="1"/>
              </p:cNvSpPr>
              <p:nvPr/>
            </p:nvSpPr>
            <p:spPr bwMode="auto">
              <a:xfrm rot="2734294">
                <a:off x="3678931" y="3567148"/>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49" name="Cross 123"/>
              <p:cNvSpPr>
                <a:spLocks noChangeArrowheads="1"/>
              </p:cNvSpPr>
              <p:nvPr/>
            </p:nvSpPr>
            <p:spPr bwMode="auto">
              <a:xfrm rot="2734294">
                <a:off x="5580813" y="3314592"/>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50" name="Cross 124"/>
              <p:cNvSpPr>
                <a:spLocks noChangeArrowheads="1"/>
              </p:cNvSpPr>
              <p:nvPr/>
            </p:nvSpPr>
            <p:spPr bwMode="auto">
              <a:xfrm rot="2734294">
                <a:off x="3111587" y="4005010"/>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51" name="Cross 125"/>
              <p:cNvSpPr>
                <a:spLocks noChangeArrowheads="1"/>
              </p:cNvSpPr>
              <p:nvPr/>
            </p:nvSpPr>
            <p:spPr bwMode="auto">
              <a:xfrm rot="2734294">
                <a:off x="3111586" y="4711493"/>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52" name="TextBox 20"/>
              <p:cNvSpPr txBox="1">
                <a:spLocks noChangeArrowheads="1"/>
              </p:cNvSpPr>
              <p:nvPr/>
            </p:nvSpPr>
            <p:spPr bwMode="auto">
              <a:xfrm>
                <a:off x="2239412" y="3052770"/>
                <a:ext cx="429002" cy="54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2</a:t>
                </a:r>
              </a:p>
            </p:txBody>
          </p:sp>
          <p:cxnSp>
            <p:nvCxnSpPr>
              <p:cNvPr id="8253" name="Straight Arrow Connector 127"/>
              <p:cNvCxnSpPr>
                <a:cxnSpLocks noChangeShapeType="1"/>
              </p:cNvCxnSpPr>
              <p:nvPr/>
            </p:nvCxnSpPr>
            <p:spPr bwMode="auto">
              <a:xfrm flipV="1">
                <a:off x="3059832" y="1870517"/>
                <a:ext cx="0" cy="3487660"/>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sp>
            <p:nvSpPr>
              <p:cNvPr id="8254" name="TextBox 19"/>
              <p:cNvSpPr txBox="1">
                <a:spLocks noChangeArrowheads="1"/>
              </p:cNvSpPr>
              <p:nvPr/>
            </p:nvSpPr>
            <p:spPr bwMode="auto">
              <a:xfrm>
                <a:off x="4740115" y="5354053"/>
                <a:ext cx="429002" cy="54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1</a:t>
                </a:r>
              </a:p>
            </p:txBody>
          </p:sp>
          <p:cxnSp>
            <p:nvCxnSpPr>
              <p:cNvPr id="8255" name="Straight Arrow Connector 129"/>
              <p:cNvCxnSpPr>
                <a:cxnSpLocks noChangeShapeType="1"/>
              </p:cNvCxnSpPr>
              <p:nvPr/>
            </p:nvCxnSpPr>
            <p:spPr bwMode="auto">
              <a:xfrm>
                <a:off x="2824409" y="5085184"/>
                <a:ext cx="3900248" cy="0"/>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sp>
            <p:nvSpPr>
              <p:cNvPr id="8256" name="Cross 130"/>
              <p:cNvSpPr>
                <a:spLocks noChangeArrowheads="1"/>
              </p:cNvSpPr>
              <p:nvPr/>
            </p:nvSpPr>
            <p:spPr bwMode="auto">
              <a:xfrm rot="2734294">
                <a:off x="3855650" y="2400633"/>
                <a:ext cx="249929" cy="249929"/>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grpSp>
      </p:grpSp>
      <p:sp>
        <p:nvSpPr>
          <p:cNvPr id="113" name="Arc 112"/>
          <p:cNvSpPr/>
          <p:nvPr/>
        </p:nvSpPr>
        <p:spPr>
          <a:xfrm flipH="1">
            <a:off x="7905538" y="2462213"/>
            <a:ext cx="3812329" cy="2025650"/>
          </a:xfrm>
          <a:prstGeom prst="arc">
            <a:avLst>
              <a:gd name="adj1" fmla="val 15756601"/>
              <a:gd name="adj2" fmla="val 0"/>
            </a:avLst>
          </a:prstGeom>
          <a:noFill/>
          <a:ln w="38100" cap="flat" cmpd="sng" algn="ctr">
            <a:solidFill>
              <a:srgbClr val="9BBB59">
                <a:shade val="95000"/>
                <a:satMod val="105000"/>
              </a:srgbClr>
            </a:solidFill>
            <a:prstDash val="solid"/>
          </a:ln>
          <a:effectLst/>
        </p:spPr>
        <p:txBody>
          <a:bodyPr anchor="ctr"/>
          <a:lstStyle/>
          <a:p>
            <a:pPr algn="ctr" fontAlgn="auto">
              <a:spcBef>
                <a:spcPts val="0"/>
              </a:spcBef>
              <a:spcAft>
                <a:spcPts val="0"/>
              </a:spcAft>
              <a:defRPr/>
            </a:pPr>
            <a:endParaRPr lang="en-US" sz="1400" kern="0" dirty="0">
              <a:solidFill>
                <a:sysClr val="windowText" lastClr="000000"/>
              </a:solidFill>
              <a:latin typeface="Calibri"/>
              <a:cs typeface="+mn-cs"/>
            </a:endParaRPr>
          </a:p>
        </p:txBody>
      </p:sp>
      <p:sp>
        <p:nvSpPr>
          <p:cNvPr id="133" name="Oval 132"/>
          <p:cNvSpPr/>
          <p:nvPr/>
        </p:nvSpPr>
        <p:spPr>
          <a:xfrm>
            <a:off x="7960292" y="4646614"/>
            <a:ext cx="2218436" cy="1206500"/>
          </a:xfrm>
          <a:prstGeom prst="ellipse">
            <a:avLst/>
          </a:prstGeom>
          <a:solidFill>
            <a:sysClr val="window" lastClr="FFFFFF"/>
          </a:solidFill>
          <a:ln w="25400" cap="flat" cmpd="sng" algn="ctr">
            <a:solidFill>
              <a:srgbClr val="9BBB59"/>
            </a:solidFill>
            <a:prstDash val="solid"/>
          </a:ln>
          <a:effectLst/>
        </p:spPr>
        <p:txBody>
          <a:bodyPr anchor="ctr"/>
          <a:lstStyle/>
          <a:p>
            <a:pPr algn="ctr"/>
            <a:endParaRPr lang="en-US" sz="1400">
              <a:solidFill>
                <a:srgbClr val="000000"/>
              </a:solidFill>
              <a:latin typeface="Calibri" pitchFamily="34" charset="0"/>
            </a:endParaRPr>
          </a:p>
        </p:txBody>
      </p:sp>
      <p:sp>
        <p:nvSpPr>
          <p:cNvPr id="134" name="Oval 133"/>
          <p:cNvSpPr/>
          <p:nvPr/>
        </p:nvSpPr>
        <p:spPr>
          <a:xfrm>
            <a:off x="8399699" y="4881564"/>
            <a:ext cx="1272145" cy="692150"/>
          </a:xfrm>
          <a:prstGeom prst="ellipse">
            <a:avLst/>
          </a:prstGeom>
          <a:solidFill>
            <a:sysClr val="window" lastClr="FFFFFF"/>
          </a:solidFill>
          <a:ln w="25400" cap="flat" cmpd="sng" algn="ctr">
            <a:solidFill>
              <a:srgbClr val="9BBB59"/>
            </a:solidFill>
            <a:prstDash val="solid"/>
          </a:ln>
          <a:effectLst/>
        </p:spPr>
        <p:txBody>
          <a:bodyPr anchor="ctr"/>
          <a:lstStyle/>
          <a:p>
            <a:pPr algn="ctr"/>
            <a:endParaRPr lang="en-US" sz="1400">
              <a:solidFill>
                <a:srgbClr val="000000"/>
              </a:solidFill>
              <a:latin typeface="Calibri" pitchFamily="34" charset="0"/>
            </a:endParaRPr>
          </a:p>
        </p:txBody>
      </p:sp>
      <p:grpSp>
        <p:nvGrpSpPr>
          <p:cNvPr id="10" name="Group 9"/>
          <p:cNvGrpSpPr>
            <a:grpSpLocks/>
          </p:cNvGrpSpPr>
          <p:nvPr/>
        </p:nvGrpSpPr>
        <p:grpSpPr bwMode="auto">
          <a:xfrm>
            <a:off x="7450119" y="4057651"/>
            <a:ext cx="3281573" cy="2517596"/>
            <a:chOff x="4887226" y="4061114"/>
            <a:chExt cx="3166838" cy="2517751"/>
          </a:xfrm>
        </p:grpSpPr>
        <p:grpSp>
          <p:nvGrpSpPr>
            <p:cNvPr id="8206" name="Group 4"/>
            <p:cNvGrpSpPr>
              <a:grpSpLocks/>
            </p:cNvGrpSpPr>
            <p:nvPr/>
          </p:nvGrpSpPr>
          <p:grpSpPr bwMode="auto">
            <a:xfrm>
              <a:off x="4887226" y="4061114"/>
              <a:ext cx="3166838" cy="2212292"/>
              <a:chOff x="4887226" y="4061114"/>
              <a:chExt cx="3166838" cy="2212292"/>
            </a:xfrm>
          </p:grpSpPr>
          <p:sp>
            <p:nvSpPr>
              <p:cNvPr id="8208" name="Cross 135"/>
              <p:cNvSpPr>
                <a:spLocks noChangeArrowheads="1"/>
              </p:cNvSpPr>
              <p:nvPr/>
            </p:nvSpPr>
            <p:spPr bwMode="auto">
              <a:xfrm rot="2734294">
                <a:off x="6224610" y="5280340"/>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09" name="Cross 136"/>
              <p:cNvSpPr>
                <a:spLocks noChangeArrowheads="1"/>
              </p:cNvSpPr>
              <p:nvPr/>
            </p:nvSpPr>
            <p:spPr bwMode="auto">
              <a:xfrm rot="2734294">
                <a:off x="7116875" y="5828170"/>
                <a:ext cx="141562" cy="141562"/>
              </a:xfrm>
              <a:prstGeom prst="plus">
                <a:avLst>
                  <a:gd name="adj" fmla="val 46579"/>
                </a:avLst>
              </a:prstGeom>
              <a:solidFill>
                <a:srgbClr val="C0504D"/>
              </a:solidFill>
              <a:ln w="19050" algn="ctr">
                <a:solidFill>
                  <a:srgbClr val="0070C0"/>
                </a:solidFill>
                <a:miter lim="800000"/>
                <a:headEnd/>
                <a:tailEnd/>
              </a:ln>
            </p:spPr>
            <p:txBody>
              <a:bodyPr anchor="ctr"/>
              <a:lstStyle/>
              <a:p>
                <a:pPr algn="ctr"/>
                <a:endParaRPr lang="en-US" sz="1400">
                  <a:solidFill>
                    <a:srgbClr val="FFFFFF"/>
                  </a:solidFill>
                  <a:latin typeface="Calibri" pitchFamily="34" charset="0"/>
                </a:endParaRPr>
              </a:p>
            </p:txBody>
          </p:sp>
          <p:sp>
            <p:nvSpPr>
              <p:cNvPr id="8210" name="Cross 137"/>
              <p:cNvSpPr>
                <a:spLocks noChangeArrowheads="1"/>
              </p:cNvSpPr>
              <p:nvPr/>
            </p:nvSpPr>
            <p:spPr bwMode="auto">
              <a:xfrm rot="2734294">
                <a:off x="6143969" y="5554756"/>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1" name="Cross 138"/>
              <p:cNvSpPr>
                <a:spLocks noChangeArrowheads="1"/>
              </p:cNvSpPr>
              <p:nvPr/>
            </p:nvSpPr>
            <p:spPr bwMode="auto">
              <a:xfrm rot="2734294">
                <a:off x="5863833" y="5354566"/>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2" name="Cross 139"/>
              <p:cNvSpPr>
                <a:spLocks noChangeArrowheads="1"/>
              </p:cNvSpPr>
              <p:nvPr/>
            </p:nvSpPr>
            <p:spPr bwMode="auto">
              <a:xfrm rot="2734294">
                <a:off x="6163827" y="5154376"/>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3" name="Cross 140"/>
              <p:cNvSpPr>
                <a:spLocks noChangeArrowheads="1"/>
              </p:cNvSpPr>
              <p:nvPr/>
            </p:nvSpPr>
            <p:spPr bwMode="auto">
              <a:xfrm rot="2734294">
                <a:off x="6324705" y="5128844"/>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4" name="Cross 141"/>
              <p:cNvSpPr>
                <a:spLocks noChangeArrowheads="1"/>
              </p:cNvSpPr>
              <p:nvPr/>
            </p:nvSpPr>
            <p:spPr bwMode="auto">
              <a:xfrm rot="2734294">
                <a:off x="6258469" y="5010463"/>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5" name="Cross 142"/>
              <p:cNvSpPr>
                <a:spLocks noChangeArrowheads="1"/>
              </p:cNvSpPr>
              <p:nvPr/>
            </p:nvSpPr>
            <p:spPr bwMode="auto">
              <a:xfrm rot="2734294">
                <a:off x="6330873" y="5354764"/>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6" name="Cross 143"/>
              <p:cNvSpPr>
                <a:spLocks noChangeArrowheads="1"/>
              </p:cNvSpPr>
              <p:nvPr/>
            </p:nvSpPr>
            <p:spPr bwMode="auto">
              <a:xfrm rot="2734294">
                <a:off x="6096926" y="5015805"/>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7" name="Cross 144"/>
              <p:cNvSpPr>
                <a:spLocks noChangeArrowheads="1"/>
              </p:cNvSpPr>
              <p:nvPr/>
            </p:nvSpPr>
            <p:spPr bwMode="auto">
              <a:xfrm rot="2734294">
                <a:off x="6579638" y="5128976"/>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8" name="Cross 145"/>
              <p:cNvSpPr>
                <a:spLocks noChangeArrowheads="1"/>
              </p:cNvSpPr>
              <p:nvPr/>
            </p:nvSpPr>
            <p:spPr bwMode="auto">
              <a:xfrm rot="2734294">
                <a:off x="6419516" y="5043200"/>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19" name="Cross 146"/>
              <p:cNvSpPr>
                <a:spLocks noChangeArrowheads="1"/>
              </p:cNvSpPr>
              <p:nvPr/>
            </p:nvSpPr>
            <p:spPr bwMode="auto">
              <a:xfrm rot="2734294">
                <a:off x="6219326" y="4864348"/>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0" name="Cross 147"/>
              <p:cNvSpPr>
                <a:spLocks noChangeArrowheads="1"/>
              </p:cNvSpPr>
              <p:nvPr/>
            </p:nvSpPr>
            <p:spPr bwMode="auto">
              <a:xfrm rot="2734294">
                <a:off x="5965471" y="5049447"/>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1" name="Cross 148"/>
              <p:cNvSpPr>
                <a:spLocks noChangeArrowheads="1"/>
              </p:cNvSpPr>
              <p:nvPr/>
            </p:nvSpPr>
            <p:spPr bwMode="auto">
              <a:xfrm rot="2734294">
                <a:off x="6426043" y="4954187"/>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2" name="Cross 149"/>
              <p:cNvSpPr>
                <a:spLocks noChangeArrowheads="1"/>
              </p:cNvSpPr>
              <p:nvPr/>
            </p:nvSpPr>
            <p:spPr bwMode="auto">
              <a:xfrm rot="2734294">
                <a:off x="6441198" y="5607053"/>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3" name="Cross 150"/>
              <p:cNvSpPr>
                <a:spLocks noChangeArrowheads="1"/>
              </p:cNvSpPr>
              <p:nvPr/>
            </p:nvSpPr>
            <p:spPr bwMode="auto">
              <a:xfrm rot="2734294">
                <a:off x="6915788" y="5231123"/>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4" name="Cross 151"/>
              <p:cNvSpPr>
                <a:spLocks noChangeArrowheads="1"/>
              </p:cNvSpPr>
              <p:nvPr/>
            </p:nvSpPr>
            <p:spPr bwMode="auto">
              <a:xfrm rot="2734294">
                <a:off x="6728732" y="5467043"/>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5" name="Cross 152"/>
              <p:cNvSpPr>
                <a:spLocks noChangeArrowheads="1"/>
              </p:cNvSpPr>
              <p:nvPr/>
            </p:nvSpPr>
            <p:spPr bwMode="auto">
              <a:xfrm rot="2734294">
                <a:off x="6021116" y="5233677"/>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6" name="Cross 153"/>
              <p:cNvSpPr>
                <a:spLocks noChangeArrowheads="1"/>
              </p:cNvSpPr>
              <p:nvPr/>
            </p:nvSpPr>
            <p:spPr bwMode="auto">
              <a:xfrm rot="2734294">
                <a:off x="6479542" y="5194760"/>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7" name="Cross 154"/>
              <p:cNvSpPr>
                <a:spLocks noChangeArrowheads="1"/>
              </p:cNvSpPr>
              <p:nvPr/>
            </p:nvSpPr>
            <p:spPr bwMode="auto">
              <a:xfrm rot="2734294">
                <a:off x="6728733" y="5077032"/>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8" name="Cross 155"/>
              <p:cNvSpPr>
                <a:spLocks noChangeArrowheads="1"/>
              </p:cNvSpPr>
              <p:nvPr/>
            </p:nvSpPr>
            <p:spPr bwMode="auto">
              <a:xfrm rot="2734294">
                <a:off x="6574450" y="4815614"/>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29" name="Cross 156"/>
              <p:cNvSpPr>
                <a:spLocks noChangeArrowheads="1"/>
              </p:cNvSpPr>
              <p:nvPr/>
            </p:nvSpPr>
            <p:spPr bwMode="auto">
              <a:xfrm rot="2734294">
                <a:off x="6323707" y="4633443"/>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30" name="Cross 157"/>
              <p:cNvSpPr>
                <a:spLocks noChangeArrowheads="1"/>
              </p:cNvSpPr>
              <p:nvPr/>
            </p:nvSpPr>
            <p:spPr bwMode="auto">
              <a:xfrm rot="2734294">
                <a:off x="5469933" y="5128136"/>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31" name="Cross 158"/>
              <p:cNvSpPr>
                <a:spLocks noChangeArrowheads="1"/>
              </p:cNvSpPr>
              <p:nvPr/>
            </p:nvSpPr>
            <p:spPr bwMode="auto">
              <a:xfrm rot="2734294">
                <a:off x="5608765" y="5394949"/>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32" name="Cross 159"/>
              <p:cNvSpPr>
                <a:spLocks noChangeArrowheads="1"/>
              </p:cNvSpPr>
              <p:nvPr/>
            </p:nvSpPr>
            <p:spPr bwMode="auto">
              <a:xfrm rot="2734294">
                <a:off x="5887182" y="4864347"/>
                <a:ext cx="141562" cy="141562"/>
              </a:xfrm>
              <a:prstGeom prst="plus">
                <a:avLst>
                  <a:gd name="adj" fmla="val 46579"/>
                </a:avLst>
              </a:prstGeom>
              <a:solidFill>
                <a:srgbClr val="C0504D"/>
              </a:solidFill>
              <a:ln w="19050" algn="ctr">
                <a:solidFill>
                  <a:srgbClr val="C00000"/>
                </a:solidFill>
                <a:miter lim="800000"/>
                <a:headEnd/>
                <a:tailEnd/>
              </a:ln>
            </p:spPr>
            <p:txBody>
              <a:bodyPr anchor="ctr"/>
              <a:lstStyle/>
              <a:p>
                <a:pPr algn="ctr"/>
                <a:endParaRPr lang="en-US" sz="1400">
                  <a:solidFill>
                    <a:srgbClr val="FFFFFF"/>
                  </a:solidFill>
                  <a:latin typeface="Calibri" pitchFamily="34" charset="0"/>
                </a:endParaRPr>
              </a:p>
            </p:txBody>
          </p:sp>
          <p:sp>
            <p:nvSpPr>
              <p:cNvPr id="8233" name="TextBox 20"/>
              <p:cNvSpPr txBox="1">
                <a:spLocks noChangeArrowheads="1"/>
              </p:cNvSpPr>
              <p:nvPr/>
            </p:nvSpPr>
            <p:spPr bwMode="auto">
              <a:xfrm>
                <a:off x="4887226" y="4967601"/>
                <a:ext cx="243201" cy="30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2</a:t>
                </a:r>
              </a:p>
            </p:txBody>
          </p:sp>
          <p:cxnSp>
            <p:nvCxnSpPr>
              <p:cNvPr id="8234" name="Straight Arrow Connector 161"/>
              <p:cNvCxnSpPr>
                <a:cxnSpLocks noChangeShapeType="1"/>
              </p:cNvCxnSpPr>
              <p:nvPr/>
            </p:nvCxnSpPr>
            <p:spPr bwMode="auto">
              <a:xfrm flipV="1">
                <a:off x="5351920" y="4297961"/>
                <a:ext cx="0" cy="1975445"/>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cxnSp>
            <p:nvCxnSpPr>
              <p:cNvPr id="8235" name="Straight Arrow Connector 163"/>
              <p:cNvCxnSpPr>
                <a:cxnSpLocks noChangeShapeType="1"/>
              </p:cNvCxnSpPr>
              <p:nvPr/>
            </p:nvCxnSpPr>
            <p:spPr bwMode="auto">
              <a:xfrm>
                <a:off x="5218574" y="6118780"/>
                <a:ext cx="2209138" cy="0"/>
              </a:xfrm>
              <a:prstGeom prst="straightConnector1">
                <a:avLst/>
              </a:prstGeom>
              <a:noFill/>
              <a:ln w="38100" algn="ctr">
                <a:solidFill>
                  <a:srgbClr val="7F7F7F"/>
                </a:solidFill>
                <a:round/>
                <a:headEnd/>
                <a:tailEnd type="arrow" w="med" len="med"/>
              </a:ln>
              <a:extLst>
                <a:ext uri="{909E8E84-426E-40DD-AFC4-6F175D3DCCD1}">
                  <a14:hiddenFill xmlns:a14="http://schemas.microsoft.com/office/drawing/2010/main">
                    <a:noFill/>
                  </a14:hiddenFill>
                </a:ext>
              </a:extLst>
            </p:spPr>
          </p:cxnSp>
          <p:sp>
            <p:nvSpPr>
              <p:cNvPr id="8236" name="TextBox 36"/>
              <p:cNvSpPr txBox="1">
                <a:spLocks noChangeArrowheads="1"/>
              </p:cNvSpPr>
              <p:nvPr/>
            </p:nvSpPr>
            <p:spPr bwMode="auto">
              <a:xfrm>
                <a:off x="5352908" y="4061114"/>
                <a:ext cx="2701156" cy="36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800" dirty="0">
                    <a:latin typeface="Calibri" pitchFamily="34" charset="0"/>
                  </a:rPr>
                  <a:t>Anomaly Detection</a:t>
                </a:r>
              </a:p>
            </p:txBody>
          </p:sp>
        </p:grpSp>
        <p:sp>
          <p:nvSpPr>
            <p:cNvPr id="8207" name="TextBox 19"/>
            <p:cNvSpPr txBox="1">
              <a:spLocks noChangeArrowheads="1"/>
            </p:cNvSpPr>
            <p:nvPr/>
          </p:nvSpPr>
          <p:spPr bwMode="auto">
            <a:xfrm>
              <a:off x="6303647" y="6271069"/>
              <a:ext cx="243201" cy="30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spcBef>
                  <a:spcPct val="0"/>
                </a:spcBef>
              </a:pPr>
              <a:r>
                <a:rPr lang="en-US" sz="1400">
                  <a:solidFill>
                    <a:srgbClr val="000000"/>
                  </a:solidFill>
                  <a:latin typeface="Calibri" pitchFamily="34" charset="0"/>
                </a:rPr>
                <a:t>x</a:t>
              </a:r>
              <a:r>
                <a:rPr lang="en-US" sz="1400" baseline="-25000">
                  <a:solidFill>
                    <a:srgbClr val="000000"/>
                  </a:solidFill>
                  <a:latin typeface="Calibri" pitchFamily="34" charset="0"/>
                </a:rPr>
                <a:t>1</a:t>
              </a:r>
            </a:p>
          </p:txBody>
        </p:sp>
      </p:grpSp>
      <p:sp>
        <p:nvSpPr>
          <p:cNvPr id="135" name="Oval 134"/>
          <p:cNvSpPr/>
          <p:nvPr/>
        </p:nvSpPr>
        <p:spPr>
          <a:xfrm>
            <a:off x="8668357" y="5035553"/>
            <a:ext cx="769882" cy="390525"/>
          </a:xfrm>
          <a:prstGeom prst="ellipse">
            <a:avLst/>
          </a:prstGeom>
          <a:noFill/>
          <a:ln w="25400" cap="flat" cmpd="sng" algn="ctr">
            <a:solidFill>
              <a:srgbClr val="9BBB59"/>
            </a:solidFill>
            <a:prstDash val="solid"/>
          </a:ln>
          <a:effectLst/>
        </p:spPr>
        <p:txBody>
          <a:bodyPr anchor="ctr"/>
          <a:lstStyle/>
          <a:p>
            <a:pPr algn="ctr"/>
            <a:endParaRPr lang="en-US" sz="1400">
              <a:solidFill>
                <a:srgbClr val="000000"/>
              </a:solidFill>
              <a:latin typeface="Calibri" pitchFamily="34" charset="0"/>
            </a:endParaRPr>
          </a:p>
        </p:txBody>
      </p:sp>
    </p:spTree>
    <p:extLst>
      <p:ext uri="{BB962C8B-B14F-4D97-AF65-F5344CB8AC3E}">
        <p14:creationId xmlns:p14="http://schemas.microsoft.com/office/powerpoint/2010/main" val="189271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709640"/>
            <a:ext cx="3575000" cy="3852000"/>
          </a:xfrm>
        </p:spPr>
        <p:txBody>
          <a:bodyPr/>
          <a:lstStyle/>
          <a:p>
            <a:pPr marL="0" indent="0">
              <a:buNone/>
            </a:pPr>
            <a:r>
              <a:rPr lang="en-US" sz="2000" dirty="0"/>
              <a:t>Data:</a:t>
            </a:r>
          </a:p>
          <a:p>
            <a:pPr lvl="1"/>
            <a:r>
              <a:rPr lang="en-US" sz="1800" dirty="0"/>
              <a:t>www.hemnet.se</a:t>
            </a:r>
          </a:p>
          <a:p>
            <a:pPr lvl="1"/>
            <a:r>
              <a:rPr lang="en-US" sz="1800" dirty="0"/>
              <a:t>2016-05-15, 18:00</a:t>
            </a:r>
          </a:p>
          <a:p>
            <a:pPr lvl="1"/>
            <a:r>
              <a:rPr lang="en-US" sz="1800" dirty="0"/>
              <a:t>Danderyds kommun</a:t>
            </a:r>
          </a:p>
          <a:p>
            <a:pPr lvl="1"/>
            <a:r>
              <a:rPr lang="en-US" sz="1800" dirty="0"/>
              <a:t>27 houses</a:t>
            </a:r>
          </a:p>
          <a:p>
            <a:pPr lvl="1"/>
            <a:r>
              <a:rPr lang="en-US" sz="1800" dirty="0"/>
              <a:t>Price and Size</a:t>
            </a:r>
          </a:p>
          <a:p>
            <a:pPr marL="0" indent="0">
              <a:buNone/>
            </a:pPr>
            <a:endParaRPr lang="en-US" dirty="0"/>
          </a:p>
        </p:txBody>
      </p:sp>
      <p:sp>
        <p:nvSpPr>
          <p:cNvPr id="3" name="Title 2"/>
          <p:cNvSpPr>
            <a:spLocks noGrp="1"/>
          </p:cNvSpPr>
          <p:nvPr>
            <p:ph type="title"/>
          </p:nvPr>
        </p:nvSpPr>
        <p:spPr/>
        <p:txBody>
          <a:bodyPr/>
          <a:lstStyle/>
          <a:p>
            <a:r>
              <a:rPr lang="en-US" dirty="0"/>
              <a:t>Example: Supervised Learning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56" y="2499476"/>
            <a:ext cx="6747642" cy="409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007" y="3657600"/>
            <a:ext cx="19223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23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800000"/>
            <a:ext cx="3759054" cy="3852000"/>
          </a:xfrm>
        </p:spPr>
        <p:txBody>
          <a:bodyPr/>
          <a:lstStyle/>
          <a:p>
            <a:pPr marL="0" indent="0">
              <a:buNone/>
            </a:pPr>
            <a:r>
              <a:rPr lang="en-US" sz="2000" dirty="0"/>
              <a:t>Task:</a:t>
            </a:r>
          </a:p>
          <a:p>
            <a:pPr marL="457200" indent="-457200">
              <a:buFont typeface="+mj-lt"/>
              <a:buAutoNum type="arabicPeriod"/>
            </a:pPr>
            <a:r>
              <a:rPr lang="en-US" sz="2000" dirty="0"/>
              <a:t>Predict house price</a:t>
            </a:r>
          </a:p>
          <a:p>
            <a:pPr marL="457200" indent="-457200">
              <a:buFont typeface="+mj-lt"/>
              <a:buAutoNum type="arabicPeriod"/>
            </a:pPr>
            <a:r>
              <a:rPr lang="en-US" sz="2000" dirty="0"/>
              <a:t>Find over-/underpriced</a:t>
            </a:r>
            <a:br>
              <a:rPr lang="en-US" sz="2000" dirty="0"/>
            </a:br>
            <a:r>
              <a:rPr lang="en-US" sz="2000" dirty="0"/>
              <a:t>houses</a:t>
            </a:r>
          </a:p>
          <a:p>
            <a:endParaRPr lang="en-US" sz="2000" dirty="0"/>
          </a:p>
          <a:p>
            <a:r>
              <a:rPr lang="en-US" sz="2000" dirty="0"/>
              <a:t>Machine to learn relation between size and price.</a:t>
            </a:r>
          </a:p>
          <a:p>
            <a:endParaRPr lang="en-US" sz="2000" dirty="0"/>
          </a:p>
        </p:txBody>
      </p:sp>
      <p:sp>
        <p:nvSpPr>
          <p:cNvPr id="3" name="Title 2"/>
          <p:cNvSpPr>
            <a:spLocks noGrp="1"/>
          </p:cNvSpPr>
          <p:nvPr>
            <p:ph type="title"/>
          </p:nvPr>
        </p:nvSpPr>
        <p:spPr/>
        <p:txBody>
          <a:bodyPr/>
          <a:lstStyle/>
          <a:p>
            <a:r>
              <a:rPr lang="en-US" dirty="0"/>
              <a:t>Example: Supervised Learning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62" y="1799999"/>
            <a:ext cx="6779172" cy="387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30510" y="5713490"/>
            <a:ext cx="1582484" cy="369332"/>
          </a:xfrm>
          <a:prstGeom prst="rect">
            <a:avLst/>
          </a:prstGeom>
          <a:noFill/>
        </p:spPr>
        <p:txBody>
          <a:bodyPr wrap="none" rtlCol="0">
            <a:spAutoFit/>
          </a:bodyPr>
          <a:lstStyle/>
          <a:p>
            <a:r>
              <a:rPr lang="en-US" sz="1800" dirty="0"/>
              <a:t>Square meter</a:t>
            </a:r>
          </a:p>
        </p:txBody>
      </p:sp>
      <p:sp>
        <p:nvSpPr>
          <p:cNvPr id="6" name="TextBox 5"/>
          <p:cNvSpPr txBox="1"/>
          <p:nvPr/>
        </p:nvSpPr>
        <p:spPr>
          <a:xfrm>
            <a:off x="4351286" y="1440288"/>
            <a:ext cx="3957142" cy="369332"/>
          </a:xfrm>
          <a:prstGeom prst="rect">
            <a:avLst/>
          </a:prstGeom>
          <a:noFill/>
        </p:spPr>
        <p:txBody>
          <a:bodyPr wrap="square" rtlCol="0">
            <a:spAutoFit/>
          </a:bodyPr>
          <a:lstStyle/>
          <a:p>
            <a:r>
              <a:rPr lang="en-US" sz="1800" dirty="0"/>
              <a:t>House Price in Danderyd in MSEK</a:t>
            </a:r>
          </a:p>
        </p:txBody>
      </p:sp>
      <p:cxnSp>
        <p:nvCxnSpPr>
          <p:cNvPr id="7" name="Straight Connector 6"/>
          <p:cNvCxnSpPr/>
          <p:nvPr/>
        </p:nvCxnSpPr>
        <p:spPr bwMode="auto">
          <a:xfrm flipV="1">
            <a:off x="5638823" y="1809620"/>
            <a:ext cx="4878896" cy="3456063"/>
          </a:xfrm>
          <a:prstGeom prst="line">
            <a:avLst/>
          </a:prstGeom>
          <a:solidFill>
            <a:schemeClr val="accent1"/>
          </a:solidFill>
          <a:ln w="28575" cap="flat" cmpd="sng" algn="ctr">
            <a:solidFill>
              <a:schemeClr val="tx2">
                <a:lumMod val="50000"/>
                <a:lumOff val="50000"/>
              </a:schemeClr>
            </a:solidFill>
            <a:prstDash val="solid"/>
            <a:round/>
            <a:headEnd type="none" w="med" len="med"/>
            <a:tailEnd type="none" w="med" len="med"/>
          </a:ln>
          <a:effectLst/>
        </p:spPr>
      </p:cxnSp>
      <p:sp>
        <p:nvSpPr>
          <p:cNvPr id="10" name="Oval 9"/>
          <p:cNvSpPr/>
          <p:nvPr/>
        </p:nvSpPr>
        <p:spPr bwMode="auto">
          <a:xfrm>
            <a:off x="5360276" y="4907594"/>
            <a:ext cx="704215" cy="681342"/>
          </a:xfrm>
          <a:prstGeom prst="ellipse">
            <a:avLst/>
          </a:prstGeom>
          <a:noFill/>
          <a:ln w="25400" cap="flat" cmpd="sng" algn="ctr">
            <a:solidFill>
              <a:srgbClr val="FF0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2" name="Oval 11"/>
          <p:cNvSpPr/>
          <p:nvPr/>
        </p:nvSpPr>
        <p:spPr bwMode="auto">
          <a:xfrm>
            <a:off x="10321159" y="1440112"/>
            <a:ext cx="704215" cy="681342"/>
          </a:xfrm>
          <a:prstGeom prst="ellipse">
            <a:avLst/>
          </a:prstGeom>
          <a:noFill/>
          <a:ln w="25400" cap="flat" cmpd="sng" algn="ctr">
            <a:solidFill>
              <a:srgbClr val="FF0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 name="TextBox 10"/>
          <p:cNvSpPr txBox="1"/>
          <p:nvPr/>
        </p:nvSpPr>
        <p:spPr>
          <a:xfrm>
            <a:off x="4112381" y="6103484"/>
            <a:ext cx="1866217" cy="400110"/>
          </a:xfrm>
          <a:prstGeom prst="rect">
            <a:avLst/>
          </a:prstGeom>
          <a:noFill/>
        </p:spPr>
        <p:txBody>
          <a:bodyPr wrap="none" rtlCol="0">
            <a:spAutoFit/>
          </a:bodyPr>
          <a:lstStyle/>
          <a:p>
            <a:r>
              <a:rPr lang="en-US" dirty="0"/>
              <a:t>Linear function</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469" y="6082822"/>
            <a:ext cx="2743200" cy="54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9037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7" y="1800000"/>
            <a:ext cx="3948239" cy="3852000"/>
          </a:xfrm>
        </p:spPr>
        <p:txBody>
          <a:bodyPr/>
          <a:lstStyle/>
          <a:p>
            <a:r>
              <a:rPr lang="en-US" sz="2000" dirty="0"/>
              <a:t>BUT: It is not sufficient to just</a:t>
            </a:r>
            <a:br>
              <a:rPr lang="en-US" sz="2000" dirty="0"/>
            </a:br>
            <a:r>
              <a:rPr lang="en-US" sz="2000" dirty="0"/>
              <a:t>evaluate the size of the house</a:t>
            </a:r>
            <a:br>
              <a:rPr lang="en-US" sz="2000" dirty="0"/>
            </a:br>
            <a:r>
              <a:rPr lang="en-US" sz="2000" dirty="0"/>
              <a:t>to predict the price.</a:t>
            </a:r>
          </a:p>
          <a:p>
            <a:pPr marL="0" indent="0">
              <a:buNone/>
            </a:pPr>
            <a:endParaRPr lang="en-US" sz="2000" dirty="0"/>
          </a:p>
          <a:p>
            <a:r>
              <a:rPr lang="en-US" sz="2000" dirty="0"/>
              <a:t>More parameters:</a:t>
            </a:r>
          </a:p>
          <a:p>
            <a:pPr lvl="1"/>
            <a:r>
              <a:rPr lang="en-US" sz="1600" dirty="0"/>
              <a:t>Square meters house(x1)</a:t>
            </a:r>
          </a:p>
          <a:p>
            <a:pPr lvl="1"/>
            <a:r>
              <a:rPr lang="en-US" sz="1600" dirty="0"/>
              <a:t>Number of rooms (x2)</a:t>
            </a:r>
          </a:p>
          <a:p>
            <a:pPr lvl="1"/>
            <a:r>
              <a:rPr lang="en-US" sz="1600" dirty="0"/>
              <a:t>Square meters garden (x3)</a:t>
            </a:r>
          </a:p>
          <a:p>
            <a:pPr lvl="1"/>
            <a:r>
              <a:rPr lang="en-US" sz="1600" dirty="0"/>
              <a:t>Distance to waterfront (x4)</a:t>
            </a:r>
          </a:p>
          <a:p>
            <a:pPr lvl="1"/>
            <a:r>
              <a:rPr lang="en-US" sz="1600" dirty="0"/>
              <a:t>And more…</a:t>
            </a:r>
          </a:p>
          <a:p>
            <a:pPr marL="0" indent="0">
              <a:buNone/>
            </a:pPr>
            <a:endParaRPr lang="en-US" sz="2000" dirty="0"/>
          </a:p>
          <a:p>
            <a:pPr marL="0" indent="0">
              <a:buNone/>
            </a:pPr>
            <a:r>
              <a:rPr lang="en-US" sz="2000" dirty="0">
                <a:sym typeface="Wingdings" panose="05000000000000000000" pitchFamily="2" charset="2"/>
              </a:rPr>
              <a:t>5 Dimensions not possible</a:t>
            </a:r>
            <a:br>
              <a:rPr lang="en-US" sz="2000" dirty="0">
                <a:sym typeface="Wingdings" panose="05000000000000000000" pitchFamily="2" charset="2"/>
              </a:rPr>
            </a:br>
            <a:r>
              <a:rPr lang="en-US" sz="2000" dirty="0">
                <a:sym typeface="Wingdings" panose="05000000000000000000" pitchFamily="2" charset="2"/>
              </a:rPr>
              <a:t>for humans to visualize and to fit</a:t>
            </a:r>
            <a:endParaRPr lang="en-US" sz="2000" dirty="0"/>
          </a:p>
          <a:p>
            <a:endParaRPr lang="en-US" sz="2000" dirty="0"/>
          </a:p>
        </p:txBody>
      </p:sp>
      <p:sp>
        <p:nvSpPr>
          <p:cNvPr id="3" name="Title 2"/>
          <p:cNvSpPr>
            <a:spLocks noGrp="1"/>
          </p:cNvSpPr>
          <p:nvPr>
            <p:ph type="title"/>
          </p:nvPr>
        </p:nvSpPr>
        <p:spPr/>
        <p:txBody>
          <a:bodyPr/>
          <a:lstStyle/>
          <a:p>
            <a:r>
              <a:rPr lang="en-US" dirty="0"/>
              <a:t>Example: Supervised Learning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62" y="1799999"/>
            <a:ext cx="6779172" cy="387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30510" y="5713490"/>
            <a:ext cx="1582484" cy="369332"/>
          </a:xfrm>
          <a:prstGeom prst="rect">
            <a:avLst/>
          </a:prstGeom>
          <a:noFill/>
        </p:spPr>
        <p:txBody>
          <a:bodyPr wrap="none" rtlCol="0">
            <a:spAutoFit/>
          </a:bodyPr>
          <a:lstStyle/>
          <a:p>
            <a:r>
              <a:rPr lang="en-US" sz="1800" dirty="0"/>
              <a:t>Square meter</a:t>
            </a:r>
          </a:p>
        </p:txBody>
      </p:sp>
      <p:sp>
        <p:nvSpPr>
          <p:cNvPr id="6" name="TextBox 5"/>
          <p:cNvSpPr txBox="1"/>
          <p:nvPr/>
        </p:nvSpPr>
        <p:spPr>
          <a:xfrm>
            <a:off x="4351286" y="1440288"/>
            <a:ext cx="4070466" cy="369332"/>
          </a:xfrm>
          <a:prstGeom prst="rect">
            <a:avLst/>
          </a:prstGeom>
          <a:noFill/>
        </p:spPr>
        <p:txBody>
          <a:bodyPr wrap="square" rtlCol="0">
            <a:spAutoFit/>
          </a:bodyPr>
          <a:lstStyle/>
          <a:p>
            <a:r>
              <a:rPr lang="en-US" sz="1800" dirty="0"/>
              <a:t>House Price in Danderyd in  MSEK</a:t>
            </a:r>
          </a:p>
        </p:txBody>
      </p:sp>
      <p:sp>
        <p:nvSpPr>
          <p:cNvPr id="5" name="Freeform 4"/>
          <p:cNvSpPr/>
          <p:nvPr/>
        </p:nvSpPr>
        <p:spPr bwMode="auto">
          <a:xfrm>
            <a:off x="5108028" y="2144106"/>
            <a:ext cx="6274683" cy="2825983"/>
          </a:xfrm>
          <a:custGeom>
            <a:avLst/>
            <a:gdLst>
              <a:gd name="connsiteX0" fmla="*/ 19584 w 5710936"/>
              <a:gd name="connsiteY0" fmla="*/ 3026979 h 3046700"/>
              <a:gd name="connsiteX1" fmla="*/ 129943 w 5710936"/>
              <a:gd name="connsiteY1" fmla="*/ 3026979 h 3046700"/>
              <a:gd name="connsiteX2" fmla="*/ 997046 w 5710936"/>
              <a:gd name="connsiteY2" fmla="*/ 2822027 h 3046700"/>
              <a:gd name="connsiteX3" fmla="*/ 2620894 w 5710936"/>
              <a:gd name="connsiteY3" fmla="*/ 1340069 h 3046700"/>
              <a:gd name="connsiteX4" fmla="*/ 4165915 w 5710936"/>
              <a:gd name="connsiteY4" fmla="*/ 362607 h 3046700"/>
              <a:gd name="connsiteX5" fmla="*/ 5710936 w 5710936"/>
              <a:gd name="connsiteY5" fmla="*/ 0 h 3046700"/>
              <a:gd name="connsiteX6" fmla="*/ 5710936 w 5710936"/>
              <a:gd name="connsiteY6" fmla="*/ 0 h 304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0936" h="3046700">
                <a:moveTo>
                  <a:pt x="19584" y="3026979"/>
                </a:moveTo>
                <a:cubicBezTo>
                  <a:pt x="-6692" y="3044058"/>
                  <a:pt x="-32967" y="3061138"/>
                  <a:pt x="129943" y="3026979"/>
                </a:cubicBezTo>
                <a:cubicBezTo>
                  <a:pt x="292853" y="2992820"/>
                  <a:pt x="581888" y="3103179"/>
                  <a:pt x="997046" y="2822027"/>
                </a:cubicBezTo>
                <a:cubicBezTo>
                  <a:pt x="1412204" y="2540875"/>
                  <a:pt x="2092749" y="1749972"/>
                  <a:pt x="2620894" y="1340069"/>
                </a:cubicBezTo>
                <a:cubicBezTo>
                  <a:pt x="3149039" y="930166"/>
                  <a:pt x="3650908" y="585952"/>
                  <a:pt x="4165915" y="362607"/>
                </a:cubicBezTo>
                <a:cubicBezTo>
                  <a:pt x="4680922" y="139262"/>
                  <a:pt x="5710936" y="0"/>
                  <a:pt x="5710936" y="0"/>
                </a:cubicBezTo>
                <a:lnTo>
                  <a:pt x="5710936" y="0"/>
                </a:lnTo>
              </a:path>
            </a:pathLst>
          </a:custGeom>
          <a:noFill/>
          <a:ln w="25400" cap="flat" cmpd="sng" algn="ctr">
            <a:solidFill>
              <a:schemeClr val="accent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 name="TextBox 10"/>
          <p:cNvSpPr txBox="1"/>
          <p:nvPr/>
        </p:nvSpPr>
        <p:spPr>
          <a:xfrm>
            <a:off x="4571998" y="6064385"/>
            <a:ext cx="5131533" cy="400110"/>
          </a:xfrm>
          <a:prstGeom prst="rect">
            <a:avLst/>
          </a:prstGeom>
          <a:noFill/>
        </p:spPr>
        <p:txBody>
          <a:bodyPr wrap="none" rtlCol="0">
            <a:spAutoFit/>
          </a:bodyPr>
          <a:lstStyle/>
          <a:p>
            <a:r>
              <a:rPr lang="en-US" dirty="0"/>
              <a:t>Logistic or high Polynomial function needed</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160" y="6410652"/>
            <a:ext cx="83947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39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YPE" val="TitlePage"/>
</p:tagLst>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EriCOLLProcessTaxHTField0 xmlns="7ee3426f-f5c7-4c4e-aada-0720e785cb43">
      <Terms xmlns="http://schemas.microsoft.com/office/infopath/2007/PartnerControls"/>
    </EriCOLLProcessTaxHTField0>
    <EriCOLLProjectsTaxHTField0 xmlns="7ee3426f-f5c7-4c4e-aada-0720e785cb43">
      <Terms xmlns="http://schemas.microsoft.com/office/infopath/2007/PartnerControls"/>
    </EriCOLLProjectsTaxHTField0>
    <EriCOLLOrganizationUnitTaxHTField0 xmlns="7ee3426f-f5c7-4c4e-aada-0720e785cb43">
      <Terms xmlns="http://schemas.microsoft.com/office/infopath/2007/PartnerControls"/>
    </EriCOLLOrganizationUnitTaxHTField0>
    <EriCOLLProductsTaxHTField0 xmlns="7ee3426f-f5c7-4c4e-aada-0720e785cb43">
      <Terms xmlns="http://schemas.microsoft.com/office/infopath/2007/PartnerControls"/>
    </EriCOLLProductsTaxHTField0>
    <AbstractOrSummary. xmlns="7ee3426f-f5c7-4c4e-aada-0720e785cb43" xsi:nil="true"/>
    <TaxCatchAll xmlns="08b2df90-05d3-4030-90d4-c9feeb4a1cd9"/>
    <EriCOLLCategoryTaxHTField0 xmlns="7ee3426f-f5c7-4c4e-aada-0720e785cb43">
      <Terms xmlns="http://schemas.microsoft.com/office/infopath/2007/PartnerControls"/>
    </EriCOLLCategoryTaxHTField0>
    <TaxKeywordTaxHTField xmlns="08b2df90-05d3-4030-90d4-c9feeb4a1cd9">
      <Terms xmlns="http://schemas.microsoft.com/office/infopath/2007/PartnerControls"/>
    </TaxKeywordTaxHTField>
    <EriCOLLDate. xmlns="7ee3426f-f5c7-4c4e-aada-0720e785cb43">2016-05-17</EriCOLLDate.>
    <Prepared. xmlns="7ee3426f-f5c7-4c4e-aada-0720e785cb43">Tobias Ley</Prepared.>
    <EriCOLLCompetenceTaxHTField0 xmlns="7ee3426f-f5c7-4c4e-aada-0720e785cb43">
      <Terms xmlns="http://schemas.microsoft.com/office/infopath/2007/PartnerControls"/>
    </EriCOLLCompetenceTaxHTField0>
    <EriCOLLCountryTaxHTField0 xmlns="7ee3426f-f5c7-4c4e-aada-0720e785cb43">
      <Terms xmlns="http://schemas.microsoft.com/office/infopath/2007/PartnerControls"/>
    </EriCOLLCountryTaxHTField0>
    <EriCOLLCustomerTaxHTField0 xmlns="08b2df90-05d3-4030-90d4-c9feeb4a1cd9">
      <Terms xmlns="http://schemas.microsoft.com/office/infopath/2007/PartnerControls"/>
    </EriCOLLCustomerTaxHTField0>
  </documentManagement>
</p:properties>
</file>

<file path=customXml/item2.xml><?xml version="1.0" encoding="utf-8"?>
<ct:contentTypeSchema xmlns:ct="http://schemas.microsoft.com/office/2006/metadata/contentType" xmlns:ma="http://schemas.microsoft.com/office/2006/metadata/properties/metaAttributes" ct:_="" ma:_="" ma:contentTypeName="EriCOLL Docs" ma:contentTypeID="0x010100BB337192E63E44A7A744CE7393F41F4E00F94C382F6DE123418264A9BC7789D14B" ma:contentTypeVersion="3" ma:contentTypeDescription="EriCOLL Document Content Type" ma:contentTypeScope="" ma:versionID="be412b317ffa917da623be8a0c5ddf86">
  <xsd:schema xmlns:xsd="http://www.w3.org/2001/XMLSchema" xmlns:xs="http://www.w3.org/2001/XMLSchema" xmlns:p="http://schemas.microsoft.com/office/2006/metadata/properties" xmlns:ns2="08b2df90-05d3-4030-90d4-c9feeb4a1cd9" xmlns:ns3="7ee3426f-f5c7-4c4e-aada-0720e785cb43" targetNamespace="http://schemas.microsoft.com/office/2006/metadata/properties" ma:root="true" ma:fieldsID="3298c8c134750376ec2d2818b622efae" ns2:_="" ns3:_="">
    <xsd:import namespace="08b2df90-05d3-4030-90d4-c9feeb4a1cd9"/>
    <xsd:import namespace="7ee3426f-f5c7-4c4e-aada-0720e785cb43"/>
    <xsd:element name="properties">
      <xsd:complexType>
        <xsd:sequence>
          <xsd:element name="documentManagement">
            <xsd:complexType>
              <xsd:all>
                <xsd:element ref="ns2:_dlc_DocId" minOccurs="0"/>
                <xsd:element ref="ns2:_dlc_DocIdUrl" minOccurs="0"/>
                <xsd:element ref="ns2:_dlc_DocIdPersistId" minOccurs="0"/>
                <xsd:element ref="ns3:Prepared." minOccurs="0"/>
                <xsd:element ref="ns3:EriCOLLDate." minOccurs="0"/>
                <xsd:element ref="ns3:AbstractOrSummary." minOccurs="0"/>
                <xsd:element ref="ns2:TaxKeywordTaxHTField" minOccurs="0"/>
                <xsd:element ref="ns2:TaxCatchAll" minOccurs="0"/>
                <xsd:element ref="ns2:TaxCatchAllLabel" minOccurs="0"/>
                <xsd:element ref="ns3:EriCOLLCategoryTaxHTField0" minOccurs="0"/>
                <xsd:element ref="ns3:EriCOLLOrganizationUnitTaxHTField0" minOccurs="0"/>
                <xsd:element ref="ns3:EriCOLLCompetenceTaxHTField0" minOccurs="0"/>
                <xsd:element ref="ns3:EriCOLLCountryTaxHTField0" minOccurs="0"/>
                <xsd:element ref="ns2:EriCOLLCustomerTaxHTField0" minOccurs="0"/>
                <xsd:element ref="ns3:EriCOLLProcessTaxHTField0" minOccurs="0"/>
                <xsd:element ref="ns3:EriCOLLProductsTaxHTField0" minOccurs="0"/>
                <xsd:element ref="ns3:EriCOLLProjects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b2df90-05d3-4030-90d4-c9feeb4a1cd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KeywordTaxHTField" ma:index="14" nillable="true" ma:taxonomy="true" ma:internalName="TaxKeywordTaxHTField" ma:taxonomyFieldName="TaxKeyword" ma:displayName="Keywords." ma:readOnly="false" ma:fieldId="{23f27201-bee3-471e-b2e7-b64fd8b7ca38}" ma:taxonomyMulti="true" ma:sspId="0e710d51-58b4-4530-836b-fce5679fe049"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y Catch All Column" ma:description="" ma:hidden="true" ma:list="{867f970e-5095-43d5-a7b9-3a8c21b14144}" ma:internalName="TaxCatchAll" ma:showField="CatchAllData" ma:web="7ee3426f-f5c7-4c4e-aada-0720e785cb43">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description="" ma:hidden="true" ma:list="{867f970e-5095-43d5-a7b9-3a8c21b14144}" ma:internalName="TaxCatchAllLabel" ma:readOnly="true" ma:showField="CatchAllDataLabel" ma:web="7ee3426f-f5c7-4c4e-aada-0720e785cb43">
      <xsd:complexType>
        <xsd:complexContent>
          <xsd:extension base="dms:MultiChoiceLookup">
            <xsd:sequence>
              <xsd:element name="Value" type="dms:Lookup" maxOccurs="unbounded" minOccurs="0" nillable="true"/>
            </xsd:sequence>
          </xsd:extension>
        </xsd:complexContent>
      </xsd:complexType>
    </xsd:element>
    <xsd:element name="EriCOLLCustomerTaxHTField0" ma:index="26" nillable="true" ma:taxonomy="true" ma:internalName="EriCOLLCustomerTaxHTField0" ma:taxonomyFieldName="EriCOLLCustomer" ma:displayName="Customer." ma:readOnly="false" ma:fieldId="{8480f48b-f8b7-4c77-be55-63d41a1fdb0d}" ma:taxonomyMulti="true" ma:sspId="0e710d51-58b4-4530-836b-fce5679fe049" ma:termSetId="4e0bb0d4-0179-488a-a161-abd655dda2e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ee3426f-f5c7-4c4e-aada-0720e785cb43" elementFormDefault="qualified">
    <xsd:import namespace="http://schemas.microsoft.com/office/2006/documentManagement/types"/>
    <xsd:import namespace="http://schemas.microsoft.com/office/infopath/2007/PartnerControls"/>
    <xsd:element name="Prepared." ma:index="11" nillable="true" ma:displayName="Prepared." ma:internalName="Prepared_x002e_" ma:readOnly="false">
      <xsd:simpleType>
        <xsd:restriction base="dms:Text">
          <xsd:maxLength value="255"/>
        </xsd:restriction>
      </xsd:simpleType>
    </xsd:element>
    <xsd:element name="EriCOLLDate." ma:index="12" nillable="true" ma:displayName="Date." ma:internalName="EriCOLLDate_x002e_" ma:readOnly="false">
      <xsd:simpleType>
        <xsd:restriction base="dms:Text">
          <xsd:maxLength value="255"/>
        </xsd:restriction>
      </xsd:simpleType>
    </xsd:element>
    <xsd:element name="AbstractOrSummary." ma:index="13" nillable="true" ma:displayName="Abstract/Summary." ma:internalName="AbstractOrSummary_x002e_" ma:readOnly="false">
      <xsd:simpleType>
        <xsd:restriction base="dms:Note"/>
      </xsd:simpleType>
    </xsd:element>
    <xsd:element name="EriCOLLCategoryTaxHTField0" ma:index="18" nillable="true" ma:taxonomy="true" ma:internalName="EriCOLLCategoryTaxHTField0" ma:taxonomyFieldName="EriCOLLCategory" ma:displayName="Category." ma:readOnly="false" ma:fieldId="{e72cc46e-70aa-41d8-b11d-9bbfd769c5eb}" ma:taxonomyMulti="true" ma:sspId="0e710d51-58b4-4530-836b-fce5679fe049" ma:termSetId="f35c1d4c-78ac-4f40-bb38-8d71ec401e64" ma:anchorId="00000000-0000-0000-0000-000000000000" ma:open="false" ma:isKeyword="false">
      <xsd:complexType>
        <xsd:sequence>
          <xsd:element ref="pc:Terms" minOccurs="0" maxOccurs="1"/>
        </xsd:sequence>
      </xsd:complexType>
    </xsd:element>
    <xsd:element name="EriCOLLOrganizationUnitTaxHTField0" ma:index="20" nillable="true" ma:taxonomy="true" ma:internalName="EriCOLLOrganizationUnitTaxHTField0" ma:taxonomyFieldName="EriCOLLOrganizationUnit" ma:displayName="Organization Unit." ma:readOnly="false" ma:fieldId="{7588c015-b936-47f7-bb64-663949dc467e}" ma:taxonomyMulti="true" ma:sspId="0e710d51-58b4-4530-836b-fce5679fe049" ma:termSetId="67f5b04f-38bf-47c9-889f-003f3bcd1395" ma:anchorId="00000000-0000-0000-0000-000000000000" ma:open="false" ma:isKeyword="false">
      <xsd:complexType>
        <xsd:sequence>
          <xsd:element ref="pc:Terms" minOccurs="0" maxOccurs="1"/>
        </xsd:sequence>
      </xsd:complexType>
    </xsd:element>
    <xsd:element name="EriCOLLCompetenceTaxHTField0" ma:index="22" nillable="true" ma:taxonomy="true" ma:internalName="EriCOLLCompetenceTaxHTField0" ma:taxonomyFieldName="EriCOLLCompetence" ma:displayName="Competence." ma:readOnly="false" ma:fieldId="{ff7cf505-5048-4f7f-991c-4d426a4ce272}" ma:taxonomyMulti="true" ma:sspId="0e710d51-58b4-4530-836b-fce5679fe049" ma:termSetId="3b0c01a2-44af-4012-bd1f-a99c2b798efa" ma:anchorId="00000000-0000-0000-0000-000000000000" ma:open="false" ma:isKeyword="false">
      <xsd:complexType>
        <xsd:sequence>
          <xsd:element ref="pc:Terms" minOccurs="0" maxOccurs="1"/>
        </xsd:sequence>
      </xsd:complexType>
    </xsd:element>
    <xsd:element name="EriCOLLCountryTaxHTField0" ma:index="24" nillable="true" ma:taxonomy="true" ma:internalName="EriCOLLCountryTaxHTField0" ma:taxonomyFieldName="EriCOLLCountry" ma:displayName="Country." ma:readOnly="false" ma:fieldId="{a6c34b01-f2c2-4f05-b9ad-d4935bafeeb2}" ma:taxonomyMulti="true" ma:sspId="0e710d51-58b4-4530-836b-fce5679fe049" ma:termSetId="d4bcc4ed-3121-4db4-a523-83f3d1018798" ma:anchorId="00000000-0000-0000-0000-000000000000" ma:open="false" ma:isKeyword="false">
      <xsd:complexType>
        <xsd:sequence>
          <xsd:element ref="pc:Terms" minOccurs="0" maxOccurs="1"/>
        </xsd:sequence>
      </xsd:complexType>
    </xsd:element>
    <xsd:element name="EriCOLLProcessTaxHTField0" ma:index="28" nillable="true" ma:taxonomy="true" ma:internalName="EriCOLLProcessTaxHTField0" ma:taxonomyFieldName="EriCOLLProcess" ma:displayName="Process." ma:readOnly="false" ma:fieldId="{69b1f811-b392-4734-aa69-0125c68961bd}" ma:taxonomyMulti="true" ma:sspId="0e710d51-58b4-4530-836b-fce5679fe049" ma:termSetId="3d5773de-e402-4858-b471-2c5969a51f0d" ma:anchorId="00000000-0000-0000-0000-000000000000" ma:open="false" ma:isKeyword="false">
      <xsd:complexType>
        <xsd:sequence>
          <xsd:element ref="pc:Terms" minOccurs="0" maxOccurs="1"/>
        </xsd:sequence>
      </xsd:complexType>
    </xsd:element>
    <xsd:element name="EriCOLLProductsTaxHTField0" ma:index="30" nillable="true" ma:taxonomy="true" ma:internalName="EriCOLLProductsTaxHTField0" ma:taxonomyFieldName="EriCOLLProducts" ma:displayName="Products." ma:readOnly="false" ma:fieldId="{e7fe205b-2114-43c4-bcb7-1bbbbd16d461}" ma:taxonomyMulti="true" ma:sspId="0e710d51-58b4-4530-836b-fce5679fe049" ma:termSetId="943c8fbd-8b50-4b6a-b4b8-9342be84b8f7" ma:anchorId="00000000-0000-0000-0000-000000000000" ma:open="false" ma:isKeyword="false">
      <xsd:complexType>
        <xsd:sequence>
          <xsd:element ref="pc:Terms" minOccurs="0" maxOccurs="1"/>
        </xsd:sequence>
      </xsd:complexType>
    </xsd:element>
    <xsd:element name="EriCOLLProjectsTaxHTField0" ma:index="32" nillable="true" ma:taxonomy="true" ma:internalName="EriCOLLProjectsTaxHTField0" ma:taxonomyFieldName="EriCOLLProjects" ma:displayName="Projects." ma:readOnly="false" ma:fieldId="{6d690e96-80d8-4550-9bd4-922d740a55ff}" ma:taxonomyMulti="true" ma:sspId="0e710d51-58b4-4530-836b-fce5679fe049" ma:termSetId="66ed0c52-5b15-42c7-a9e7-77fbdfe62b34"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e710d51-58b4-4530-836b-fce5679fe049" ContentTypeId="0x010100BB337192E63E44A7A744CE7393F41F4E" PreviousValue="false"/>
</file>

<file path=customXml/item4.xml><?xml version="1.0" encoding="utf-8"?>
<?mso-contentType ?>
<spe:Receivers xmlns:spe="http://schemas.microsoft.com/sharepoint/event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C0445-0659-4AFC-A268-DE22E64857EC}">
  <ds:schemaRef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7ee3426f-f5c7-4c4e-aada-0720e785cb43"/>
    <ds:schemaRef ds:uri="08b2df90-05d3-4030-90d4-c9feeb4a1cd9"/>
    <ds:schemaRef ds:uri="http://www.w3.org/XML/1998/namespace"/>
    <ds:schemaRef ds:uri="http://purl.org/dc/dcmitype/"/>
  </ds:schemaRefs>
</ds:datastoreItem>
</file>

<file path=customXml/itemProps2.xml><?xml version="1.0" encoding="utf-8"?>
<ds:datastoreItem xmlns:ds="http://schemas.openxmlformats.org/officeDocument/2006/customXml" ds:itemID="{6DB0ADB0-2F4B-431A-A2FA-E50653960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b2df90-05d3-4030-90d4-c9feeb4a1cd9"/>
    <ds:schemaRef ds:uri="7ee3426f-f5c7-4c4e-aada-0720e785cb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15FAFA-CED0-4639-9D7A-46708AFD6237}">
  <ds:schemaRefs>
    <ds:schemaRef ds:uri="Microsoft.SharePoint.Taxonomy.ContentTypeSync"/>
  </ds:schemaRefs>
</ds:datastoreItem>
</file>

<file path=customXml/itemProps4.xml><?xml version="1.0" encoding="utf-8"?>
<ds:datastoreItem xmlns:ds="http://schemas.openxmlformats.org/officeDocument/2006/customXml" ds:itemID="{D0E2C68A-462D-4FDA-AB78-462717B56432}">
  <ds:schemaRefs>
    <ds:schemaRef ds:uri="http://schemas.microsoft.com/sharepoint/events"/>
  </ds:schemaRefs>
</ds:datastoreItem>
</file>

<file path=customXml/itemProps5.xml><?xml version="1.0" encoding="utf-8"?>
<ds:datastoreItem xmlns:ds="http://schemas.openxmlformats.org/officeDocument/2006/customXml" ds:itemID="{E3B421F2-C106-44F6-BFD6-7673B5FE86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20653</TotalTime>
  <Words>2506</Words>
  <Application>Microsoft Office PowerPoint</Application>
  <PresentationFormat>自定义</PresentationFormat>
  <Paragraphs>819</Paragraphs>
  <Slides>51</Slides>
  <Notes>51</Notes>
  <HiddenSlides>6</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Arial</vt:lpstr>
      <vt:lpstr>宋体</vt:lpstr>
      <vt:lpstr>ＭＳ Ｐゴシック</vt:lpstr>
      <vt:lpstr>Ericsson Capital TT</vt:lpstr>
      <vt:lpstr>Consolas</vt:lpstr>
      <vt:lpstr>Calibri</vt:lpstr>
      <vt:lpstr>Cambria Math</vt:lpstr>
      <vt:lpstr>Wingdings</vt:lpstr>
      <vt:lpstr>PresentationTemplate2011</vt:lpstr>
      <vt:lpstr>neural network  In python </vt:lpstr>
      <vt:lpstr>Outline</vt:lpstr>
      <vt:lpstr>COMPA Vision</vt:lpstr>
      <vt:lpstr>Machine Learning</vt:lpstr>
      <vt:lpstr>Types of Learning</vt:lpstr>
      <vt:lpstr>Machine Learning Tasks</vt:lpstr>
      <vt:lpstr>Example: Supervised Learning</vt:lpstr>
      <vt:lpstr>Example: Supervised Learning</vt:lpstr>
      <vt:lpstr>Example: Supervised Learning</vt:lpstr>
      <vt:lpstr>Example: Supervised Learning</vt:lpstr>
      <vt:lpstr>Bias vs. Variance</vt:lpstr>
      <vt:lpstr>algorithms </vt:lpstr>
      <vt:lpstr>Data analytics methodology</vt:lpstr>
      <vt:lpstr>task</vt:lpstr>
      <vt:lpstr>Neurual network</vt:lpstr>
      <vt:lpstr>Neural network</vt:lpstr>
      <vt:lpstr>Neural network</vt:lpstr>
      <vt:lpstr>Intuition Neural network(1/3)</vt:lpstr>
      <vt:lpstr>Intuition Neural network(2/3)</vt:lpstr>
      <vt:lpstr>Intuition Neural network(3/3)</vt:lpstr>
      <vt:lpstr>Loss function(1/2)</vt:lpstr>
      <vt:lpstr>Loss function(2/2)</vt:lpstr>
      <vt:lpstr>Gradient Descent</vt:lpstr>
      <vt:lpstr>Backpropagation(1/2)</vt:lpstr>
      <vt:lpstr>Backpropagation(2/2)</vt:lpstr>
      <vt:lpstr>Sigmoid vs relu</vt:lpstr>
      <vt:lpstr>All in one</vt:lpstr>
      <vt:lpstr>exercise</vt:lpstr>
      <vt:lpstr>Exercise 1</vt:lpstr>
      <vt:lpstr>Exercise 2</vt:lpstr>
      <vt:lpstr>Exercise 3</vt:lpstr>
      <vt:lpstr>Reading 1</vt:lpstr>
      <vt:lpstr>Exercise 4</vt:lpstr>
      <vt:lpstr>Exercise 5</vt:lpstr>
      <vt:lpstr>Reading 2</vt:lpstr>
      <vt:lpstr>Exercise 6(optional)</vt:lpstr>
      <vt:lpstr>Mnist data</vt:lpstr>
      <vt:lpstr>CIFAR-10 DATA</vt:lpstr>
      <vt:lpstr>Convolutional Neural network</vt:lpstr>
      <vt:lpstr>Convolutional Neural network</vt:lpstr>
      <vt:lpstr>Convolutional Neural network</vt:lpstr>
      <vt:lpstr>Convolutional layer</vt:lpstr>
      <vt:lpstr>Convolutional layer</vt:lpstr>
      <vt:lpstr>Convolutional layer</vt:lpstr>
      <vt:lpstr>Convolutional layer</vt:lpstr>
      <vt:lpstr>Pooling layer</vt:lpstr>
      <vt:lpstr>Other layers</vt:lpstr>
      <vt:lpstr>Convolutional Neural network</vt:lpstr>
      <vt:lpstr>exercises</vt:lpstr>
      <vt:lpstr>Recurrent neural network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Introduction</dc:title>
  <dc:creator>Tobias Ley;Chao Xu</dc:creator>
  <dc:description>Rev PA1</dc:description>
  <cp:lastModifiedBy>豆子小恶魔</cp:lastModifiedBy>
  <cp:revision>283</cp:revision>
  <dcterms:created xsi:type="dcterms:W3CDTF">2011-05-24T09:22:48Z</dcterms:created>
  <dcterms:modified xsi:type="dcterms:W3CDTF">2017-06-11T05:21:52Z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PackageNo">
    <vt:lpwstr>LXA 119 603</vt:lpwstr>
  </property>
  <property fmtid="{D5CDD505-2E9C-101B-9397-08002B2CF9AE}" pid="7" name="PackageVersion">
    <vt:lpwstr>R4A</vt:lpwstr>
  </property>
  <property fmtid="{D5CDD505-2E9C-101B-9397-08002B2CF9AE}" pid="8" name="FooterType">
    <vt:lpwstr>PresTemp</vt:lpwstr>
  </property>
  <property fmtid="{D5CDD505-2E9C-101B-9397-08002B2CF9AE}" pid="9" name="UsedFont">
    <vt:lpwstr>Ericsson Capital TT</vt:lpwstr>
  </property>
  <property fmtid="{D5CDD505-2E9C-101B-9397-08002B2CF9AE}" pid="10" name="x">
    <vt:lpwstr>1</vt:lpwstr>
  </property>
  <property fmtid="{D5CDD505-2E9C-101B-9397-08002B2CF9AE}" pid="11" name="White">
    <vt:bool>true</vt:bool>
  </property>
  <property fmtid="{D5CDD505-2E9C-101B-9397-08002B2CF9AE}" pid="12" name="chkMetaData">
    <vt:bool>false</vt:bool>
  </property>
  <property fmtid="{D5CDD505-2E9C-101B-9397-08002B2CF9AE}" pid="13" name="chkTaglines">
    <vt:bool>false</vt:bool>
  </property>
  <property fmtid="{D5CDD505-2E9C-101B-9397-08002B2CF9AE}" pid="14" name="SecurityClass">
    <vt:lpwstr>Ericsson Internal</vt:lpwstr>
  </property>
  <property fmtid="{D5CDD505-2E9C-101B-9397-08002B2CF9AE}" pid="15" name="txtConfLabel">
    <vt:lpwstr>Ericsson Internal</vt:lpwstr>
  </property>
  <property fmtid="{D5CDD505-2E9C-101B-9397-08002B2CF9AE}" pid="16" name="optUseConfClass">
    <vt:bool>true</vt:bool>
  </property>
  <property fmtid="{D5CDD505-2E9C-101B-9397-08002B2CF9AE}" pid="17" name="optUseConfLabel">
    <vt:bool>false</vt:bool>
  </property>
  <property fmtid="{D5CDD505-2E9C-101B-9397-08002B2CF9AE}" pid="18" name="optFooterCVLDocNo">
    <vt:bool>true</vt:bool>
  </property>
  <property fmtid="{D5CDD505-2E9C-101B-9397-08002B2CF9AE}" pid="19" name="optFooterCVLCopyright">
    <vt:bool>false</vt:bool>
  </property>
  <property fmtid="{D5CDD505-2E9C-101B-9397-08002B2CF9AE}" pid="20" name="optEnterText1">
    <vt:bool>false</vt:bool>
  </property>
  <property fmtid="{D5CDD505-2E9C-101B-9397-08002B2CF9AE}" pid="21" name="optFooterCVLConfLabel">
    <vt:bool>true</vt:bool>
  </property>
  <property fmtid="{D5CDD505-2E9C-101B-9397-08002B2CF9AE}" pid="22" name="optEnterText2">
    <vt:bool>false</vt:bool>
  </property>
  <property fmtid="{D5CDD505-2E9C-101B-9397-08002B2CF9AE}" pid="23" name="optFooterCVLTitle">
    <vt:bool>true</vt:bool>
  </property>
  <property fmtid="{D5CDD505-2E9C-101B-9397-08002B2CF9AE}" pid="24" name="optFooterCVLPrep">
    <vt:bool>false</vt:bool>
  </property>
  <property fmtid="{D5CDD505-2E9C-101B-9397-08002B2CF9AE}" pid="25" name="optEnterText3">
    <vt:bool>false</vt:bool>
  </property>
  <property fmtid="{D5CDD505-2E9C-101B-9397-08002B2CF9AE}" pid="26" name="optFooterCVLDate">
    <vt:bool>true</vt:bool>
  </property>
  <property fmtid="{D5CDD505-2E9C-101B-9397-08002B2CF9AE}" pid="27" name="optEnterText4">
    <vt:bool>false</vt:bool>
  </property>
  <property fmtid="{D5CDD505-2E9C-101B-9397-08002B2CF9AE}" pid="28" name="LeftFooterField">
    <vt:lpwstr/>
  </property>
  <property fmtid="{D5CDD505-2E9C-101B-9397-08002B2CF9AE}" pid="29" name="MiddleFooterField">
    <vt:lpwstr>Ericsson Internal</vt:lpwstr>
  </property>
  <property fmtid="{D5CDD505-2E9C-101B-9397-08002B2CF9AE}" pid="30" name="RightFooterField">
    <vt:lpwstr/>
  </property>
  <property fmtid="{D5CDD505-2E9C-101B-9397-08002B2CF9AE}" pid="31" name="RightFooterField2">
    <vt:lpwstr>2016-05-09</vt:lpwstr>
  </property>
  <property fmtid="{D5CDD505-2E9C-101B-9397-08002B2CF9AE}" pid="32" name="TotalNumb">
    <vt:bool>false</vt:bool>
  </property>
  <property fmtid="{D5CDD505-2E9C-101B-9397-08002B2CF9AE}" pid="33" name="Pages">
    <vt:bool>true</vt:bool>
  </property>
  <property fmtid="{D5CDD505-2E9C-101B-9397-08002B2CF9AE}" pid="34" name="DocumentType2">
    <vt:lpwstr>Presentation2011</vt:lpwstr>
  </property>
  <property fmtid="{D5CDD505-2E9C-101B-9397-08002B2CF9AE}" pid="35" name="TemplateName2">
    <vt:lpwstr>CXC 173 2731/1</vt:lpwstr>
  </property>
  <property fmtid="{D5CDD505-2E9C-101B-9397-08002B2CF9AE}" pid="36" name="TemplateVersion2">
    <vt:lpwstr>R1A</vt:lpwstr>
  </property>
  <property fmtid="{D5CDD505-2E9C-101B-9397-08002B2CF9AE}" pid="37" name="Prepared">
    <vt:lpwstr>Tobias Ley</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PA1</vt:lpwstr>
  </property>
  <property fmtid="{D5CDD505-2E9C-101B-9397-08002B2CF9AE}" pid="42" name="DocName">
    <vt:lpwstr/>
  </property>
  <property fmtid="{D5CDD505-2E9C-101B-9397-08002B2CF9AE}" pid="43" name="Title">
    <vt:lpwstr/>
  </property>
  <property fmtid="{D5CDD505-2E9C-101B-9397-08002B2CF9AE}" pid="44" name="Date">
    <vt:lpwstr>2016-05-09</vt:lpwstr>
  </property>
  <property fmtid="{D5CDD505-2E9C-101B-9397-08002B2CF9AE}" pid="45" name="Reference">
    <vt:lpwstr/>
  </property>
  <property fmtid="{D5CDD505-2E9C-101B-9397-08002B2CF9AE}" pid="46" name="Keyword">
    <vt:lpwstr/>
  </property>
  <property fmtid="{D5CDD505-2E9C-101B-9397-08002B2CF9AE}" pid="47" name="UpdateProcess">
    <vt:lpwstr>End</vt:lpwstr>
  </property>
  <property fmtid="{D5CDD505-2E9C-101B-9397-08002B2CF9AE}" pid="48" name="ContentTypeId">
    <vt:lpwstr>0x010100BB337192E63E44A7A744CE7393F41F4E00F94C382F6DE123418264A9BC7789D14B</vt:lpwstr>
  </property>
  <property fmtid="{D5CDD505-2E9C-101B-9397-08002B2CF9AE}" pid="49" name="EriCOLLCategory">
    <vt:lpwstr/>
  </property>
  <property fmtid="{D5CDD505-2E9C-101B-9397-08002B2CF9AE}" pid="50" name="TaxKeyword">
    <vt:lpwstr/>
  </property>
  <property fmtid="{D5CDD505-2E9C-101B-9397-08002B2CF9AE}" pid="51" name="EriCOLLCountry">
    <vt:lpwstr/>
  </property>
  <property fmtid="{D5CDD505-2E9C-101B-9397-08002B2CF9AE}" pid="52" name="EriCOLLCompetence">
    <vt:lpwstr/>
  </property>
  <property fmtid="{D5CDD505-2E9C-101B-9397-08002B2CF9AE}" pid="53" name="EriCOLLProcess">
    <vt:lpwstr/>
  </property>
  <property fmtid="{D5CDD505-2E9C-101B-9397-08002B2CF9AE}" pid="54" name="EriCOLLOrganizationUnit">
    <vt:lpwstr/>
  </property>
  <property fmtid="{D5CDD505-2E9C-101B-9397-08002B2CF9AE}" pid="55" name="EriCOLLCustomer">
    <vt:lpwstr/>
  </property>
  <property fmtid="{D5CDD505-2E9C-101B-9397-08002B2CF9AE}" pid="56" name="EriCOLLProducts">
    <vt:lpwstr/>
  </property>
  <property fmtid="{D5CDD505-2E9C-101B-9397-08002B2CF9AE}" pid="57" name="EriCOLLProjects">
    <vt:lpwstr/>
  </property>
</Properties>
</file>